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305" r:id="rId2"/>
    <p:sldId id="304" r:id="rId3"/>
    <p:sldId id="306" r:id="rId4"/>
    <p:sldId id="333" r:id="rId5"/>
    <p:sldId id="332" r:id="rId6"/>
    <p:sldId id="302" r:id="rId7"/>
    <p:sldId id="307" r:id="rId8"/>
    <p:sldId id="313" r:id="rId9"/>
    <p:sldId id="314" r:id="rId10"/>
    <p:sldId id="309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7" r:id="rId19"/>
    <p:sldId id="328" r:id="rId20"/>
    <p:sldId id="329" r:id="rId21"/>
    <p:sldId id="330" r:id="rId22"/>
    <p:sldId id="331" r:id="rId23"/>
    <p:sldId id="291" r:id="rId24"/>
    <p:sldId id="282" r:id="rId25"/>
    <p:sldId id="259" r:id="rId26"/>
    <p:sldId id="271" r:id="rId27"/>
    <p:sldId id="261" r:id="rId28"/>
    <p:sldId id="262" r:id="rId29"/>
    <p:sldId id="264" r:id="rId30"/>
    <p:sldId id="273" r:id="rId31"/>
    <p:sldId id="274" r:id="rId32"/>
    <p:sldId id="275" r:id="rId33"/>
    <p:sldId id="276" r:id="rId34"/>
    <p:sldId id="294" r:id="rId35"/>
    <p:sldId id="295" r:id="rId36"/>
    <p:sldId id="279" r:id="rId37"/>
    <p:sldId id="280" r:id="rId38"/>
    <p:sldId id="281" r:id="rId39"/>
    <p:sldId id="283" r:id="rId40"/>
    <p:sldId id="285" r:id="rId41"/>
    <p:sldId id="296" r:id="rId42"/>
    <p:sldId id="284" r:id="rId43"/>
    <p:sldId id="286" r:id="rId44"/>
    <p:sldId id="287" r:id="rId45"/>
    <p:sldId id="297" r:id="rId46"/>
    <p:sldId id="298" r:id="rId47"/>
    <p:sldId id="341" r:id="rId48"/>
    <p:sldId id="342" r:id="rId49"/>
    <p:sldId id="343" r:id="rId50"/>
    <p:sldId id="335" r:id="rId51"/>
    <p:sldId id="344" r:id="rId52"/>
    <p:sldId id="345" r:id="rId53"/>
    <p:sldId id="336" r:id="rId54"/>
    <p:sldId id="337" r:id="rId55"/>
    <p:sldId id="346" r:id="rId56"/>
    <p:sldId id="347" r:id="rId57"/>
    <p:sldId id="348" r:id="rId58"/>
    <p:sldId id="352" r:id="rId59"/>
    <p:sldId id="349" r:id="rId60"/>
    <p:sldId id="350" r:id="rId61"/>
    <p:sldId id="351" r:id="rId62"/>
    <p:sldId id="354" r:id="rId63"/>
    <p:sldId id="353" r:id="rId64"/>
    <p:sldId id="355" r:id="rId65"/>
    <p:sldId id="35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BCA19-F744-4C8B-AC15-880802F3C537}" type="datetimeFigureOut">
              <a:rPr lang="pt-BR" smtClean="0"/>
              <a:pPr/>
              <a:t>02/02/2017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1F9B-66CD-4E40-960D-763061E4B9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71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DD44-0663-42FA-A0CE-87F07E88967A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2BA3-48A1-4B9A-B944-9C7785EC4B6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1F9B-66CD-4E40-960D-763061E4B9D0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1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10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9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66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0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9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70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24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0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34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01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98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pt-BR" sz="6600" b="1" dirty="0"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empus Sans ITC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4493" y="307044"/>
            <a:ext cx="6475014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60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Leitura </a:t>
            </a:r>
            <a:r>
              <a:rPr lang="pt-BR" sz="6000" b="1" dirty="0" err="1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Orante</a:t>
            </a:r>
            <a:endParaRPr lang="pt-BR" sz="6000" b="1" dirty="0" smtClean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  <a:p>
            <a:pPr algn="ctr"/>
            <a:r>
              <a:rPr lang="pt-BR" sz="6000" b="1" dirty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&amp;</a:t>
            </a:r>
            <a:endParaRPr lang="pt-BR" sz="6000" b="1" dirty="0" smtClean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  <a:p>
            <a:pPr algn="ctr"/>
            <a:r>
              <a:rPr lang="pt-BR" sz="6000" b="1" dirty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itchFamily="66" charset="0"/>
              </a:rPr>
              <a:t> Espiritualidade </a:t>
            </a:r>
          </a:p>
          <a:p>
            <a:pPr algn="ctr"/>
            <a:endParaRPr lang="pt-BR" sz="5400" b="1" dirty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Kristen ITC" pitchFamily="66" charset="0"/>
            </a:endParaRPr>
          </a:p>
        </p:txBody>
      </p:sp>
      <p:pic>
        <p:nvPicPr>
          <p:cNvPr id="10" name="Picture 2" descr="C:\Users\rodrigo\Desktop\Rodrigo_Pastoral\Imagens_Assessorias\Logo\Brasão dioce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23" y="3429000"/>
            <a:ext cx="16345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votempo.com/audios/files/2013/04/palavrad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47864" y="173293"/>
            <a:ext cx="5688632" cy="181588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É na Palavra de Deus que se formam os discípulos, os profetas, os missionários, os catequistas, os evangelizadores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8" y="1285860"/>
            <a:ext cx="3428992" cy="484030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pt-BR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dirty="0" smtClean="0">
                <a:solidFill>
                  <a:srgbClr val="000000"/>
                </a:solidFill>
                <a:cs typeface="Arial" charset="0"/>
              </a:rPr>
              <a:t>Preparar bem o ambiente...</a:t>
            </a:r>
          </a:p>
          <a:p>
            <a:pPr eaLnBrk="1" hangingPunct="1">
              <a:lnSpc>
                <a:spcPct val="80000"/>
              </a:lnSpc>
            </a:pPr>
            <a:endParaRPr lang="pt-BR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dirty="0" smtClean="0">
                <a:solidFill>
                  <a:srgbClr val="000000"/>
                </a:solidFill>
                <a:cs typeface="Arial" charset="0"/>
              </a:rPr>
              <a:t>Boa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cs typeface="Arial" charset="0"/>
              </a:rPr>
              <a:t>   acomodação ...   </a:t>
            </a:r>
          </a:p>
          <a:p>
            <a:pPr eaLnBrk="1" hangingPunct="1">
              <a:lnSpc>
                <a:spcPct val="80000"/>
              </a:lnSpc>
            </a:pPr>
            <a:endParaRPr lang="pt-BR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dirty="0" smtClean="0">
                <a:solidFill>
                  <a:srgbClr val="000000"/>
                </a:solidFill>
                <a:cs typeface="Arial" charset="0"/>
              </a:rPr>
              <a:t>Invocar o Espírito Santo.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</a:pPr>
            <a:endParaRPr lang="pt-BR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dirty="0" smtClean="0"/>
              <a:t> </a:t>
            </a:r>
          </a:p>
        </p:txBody>
      </p:sp>
      <p:pic>
        <p:nvPicPr>
          <p:cNvPr id="4" name="Imagem 3" descr="335.JPG"/>
          <p:cNvPicPr>
            <a:picLocks noChangeAspect="1"/>
          </p:cNvPicPr>
          <p:nvPr/>
        </p:nvPicPr>
        <p:blipFill>
          <a:blip r:embed="rId2" cstate="print"/>
          <a:srcRect t="25850" r="13659" b="30979"/>
          <a:stretch>
            <a:fillRect/>
          </a:stretch>
        </p:blipFill>
        <p:spPr>
          <a:xfrm>
            <a:off x="0" y="0"/>
            <a:ext cx="5786446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786446" y="57148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- Lembrar: 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8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109" y="381000"/>
            <a:ext cx="5710246" cy="609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                    </a:t>
            </a:r>
            <a:r>
              <a:rPr lang="pt-BR" b="1" dirty="0" smtClean="0">
                <a:solidFill>
                  <a:srgbClr val="C00000"/>
                </a:solidFill>
                <a:cs typeface="Arial" charset="0"/>
              </a:rPr>
              <a:t>Método </a:t>
            </a:r>
          </a:p>
          <a:p>
            <a:pPr eaLnBrk="1" hangingPunct="1">
              <a:lnSpc>
                <a:spcPct val="90000"/>
              </a:lnSpc>
            </a:pPr>
            <a:endParaRPr lang="pt-BR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Recordar:</a:t>
            </a:r>
            <a:r>
              <a:rPr lang="pt-BR" sz="2800" b="1" dirty="0" smtClean="0">
                <a:cs typeface="Arial" charset="0"/>
              </a:rPr>
              <a:t> O que a nossa vida está dizendo?</a:t>
            </a:r>
          </a:p>
          <a:p>
            <a:pPr algn="just" eaLnBrk="1" hangingPunct="1">
              <a:lnSpc>
                <a:spcPct val="90000"/>
              </a:lnSpc>
            </a:pPr>
            <a:endParaRPr lang="pt-BR" sz="12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Escutar: </a:t>
            </a:r>
            <a:r>
              <a:rPr lang="pt-BR" sz="2800" b="1" dirty="0" smtClean="0">
                <a:cs typeface="Arial" charset="0"/>
              </a:rPr>
              <a:t>o que o texto está dizendo</a:t>
            </a:r>
          </a:p>
          <a:p>
            <a:pPr algn="just" eaLnBrk="1" hangingPunct="1">
              <a:lnSpc>
                <a:spcPct val="90000"/>
              </a:lnSpc>
            </a:pPr>
            <a:endParaRPr lang="pt-BR" sz="16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Meditar:</a:t>
            </a:r>
            <a:r>
              <a:rPr lang="pt-BR" sz="2800" b="1" dirty="0" smtClean="0">
                <a:cs typeface="Arial" charset="0"/>
              </a:rPr>
              <a:t> o que o texto diz para mim?</a:t>
            </a:r>
          </a:p>
          <a:p>
            <a:pPr algn="just" eaLnBrk="1" hangingPunct="1">
              <a:lnSpc>
                <a:spcPct val="90000"/>
              </a:lnSpc>
            </a:pPr>
            <a:endParaRPr lang="pt-BR" sz="12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Rezar: </a:t>
            </a:r>
            <a:r>
              <a:rPr lang="pt-BR" sz="2800" b="1" dirty="0" smtClean="0">
                <a:cs typeface="Arial" charset="0"/>
              </a:rPr>
              <a:t>o que o texto me faz dizer a Deus?</a:t>
            </a:r>
          </a:p>
          <a:p>
            <a:pPr algn="just" eaLnBrk="1" hangingPunct="1">
              <a:lnSpc>
                <a:spcPct val="90000"/>
              </a:lnSpc>
            </a:pPr>
            <a:endParaRPr lang="pt-BR" sz="12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Contemplar: </a:t>
            </a:r>
            <a:r>
              <a:rPr lang="pt-BR" sz="2800" b="1" dirty="0" smtClean="0">
                <a:cs typeface="Arial" charset="0"/>
              </a:rPr>
              <a:t>olhar a vida como Deus olha.</a:t>
            </a:r>
          </a:p>
          <a:p>
            <a:pPr algn="just" eaLnBrk="1" hangingPunct="1">
              <a:lnSpc>
                <a:spcPct val="90000"/>
              </a:lnSpc>
            </a:pPr>
            <a:endParaRPr lang="pt-BR" sz="28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C00000"/>
                </a:solidFill>
                <a:cs typeface="Arial" charset="0"/>
              </a:rPr>
              <a:t>Compromisso</a:t>
            </a:r>
            <a:r>
              <a:rPr lang="pt-BR" sz="2800" dirty="0" smtClean="0">
                <a:solidFill>
                  <a:srgbClr val="C00000"/>
                </a:solidFill>
                <a:cs typeface="Arial" charset="0"/>
              </a:rPr>
              <a:t>:</a:t>
            </a:r>
            <a:r>
              <a:rPr lang="pt-BR" sz="2800" dirty="0" smtClean="0">
                <a:cs typeface="Arial" charset="0"/>
              </a:rPr>
              <a:t> </a:t>
            </a:r>
            <a:r>
              <a:rPr lang="pt-BR" sz="2800" b="1" dirty="0" smtClean="0">
                <a:cs typeface="Arial" charset="0"/>
              </a:rPr>
              <a:t>o que a palavra de Deus me leva a fazer?</a:t>
            </a:r>
          </a:p>
          <a:p>
            <a:pPr eaLnBrk="1" hangingPunct="1">
              <a:lnSpc>
                <a:spcPct val="90000"/>
              </a:lnSpc>
            </a:pPr>
            <a:endParaRPr lang="pt-BR" sz="2800" b="1" dirty="0" smtClean="0"/>
          </a:p>
          <a:p>
            <a:pPr eaLnBrk="1" hangingPunct="1">
              <a:lnSpc>
                <a:spcPct val="90000"/>
              </a:lnSpc>
            </a:pPr>
            <a:endParaRPr lang="pt-BR" sz="2800" b="1" dirty="0" smtClean="0"/>
          </a:p>
          <a:p>
            <a:pPr eaLnBrk="1" hangingPunct="1">
              <a:lnSpc>
                <a:spcPct val="90000"/>
              </a:lnSpc>
            </a:pPr>
            <a:endParaRPr lang="pt-BR" sz="3600" b="1" dirty="0" smtClean="0"/>
          </a:p>
          <a:p>
            <a:pPr eaLnBrk="1" hangingPunct="1">
              <a:lnSpc>
                <a:spcPct val="90000"/>
              </a:lnSpc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290" name="Picture 2" descr="http://t0.gstatic.com/images?q=tbn:ANd9GcSPwVpD7QNaXnjcN7yEW5OlAXsC4uU9wggTSp8GmaW3l705FtbX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623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7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"/>
            <a:ext cx="7348566" cy="857231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  </a:t>
            </a:r>
            <a:r>
              <a:rPr lang="pt-BR" dirty="0" smtClean="0">
                <a:solidFill>
                  <a:srgbClr val="000000"/>
                </a:solidFill>
              </a:rPr>
              <a:t>                           </a:t>
            </a:r>
            <a:r>
              <a:rPr lang="pt-BR" sz="3100" b="1" dirty="0" smtClean="0">
                <a:solidFill>
                  <a:srgbClr val="000000"/>
                </a:solidFill>
                <a:latin typeface="Castellar" pitchFamily="18" charset="0"/>
              </a:rPr>
              <a:t>Degraus-passos ... </a:t>
            </a:r>
            <a:endParaRPr lang="pt-BR" sz="3100" b="1" dirty="0" smtClean="0">
              <a:latin typeface="Castellar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3655" y="1302997"/>
            <a:ext cx="4638676" cy="475456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t-BR" sz="3600" b="1" dirty="0" smtClean="0">
                <a:solidFill>
                  <a:srgbClr val="C00000"/>
                </a:solidFill>
                <a:latin typeface="Georgia" pitchFamily="18" charset="0"/>
              </a:rPr>
              <a:t>Recordar</a:t>
            </a:r>
            <a:r>
              <a:rPr lang="pt-BR" b="1" dirty="0" smtClean="0">
                <a:solidFill>
                  <a:srgbClr val="C00000"/>
                </a:solidFill>
                <a:latin typeface="Georgia" pitchFamily="18" charset="0"/>
              </a:rPr>
              <a:t>: O que a nossa vida está dizendo?</a:t>
            </a:r>
          </a:p>
          <a:p>
            <a:pPr marL="0" indent="0" eaLnBrk="1" hangingPunct="1">
              <a:buNone/>
            </a:pPr>
            <a:r>
              <a:rPr lang="pt-BR" dirty="0" smtClean="0"/>
              <a:t> </a:t>
            </a: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</a:rPr>
              <a:t>É o momento de introduzir o tema do encontro a partir da vida </a:t>
            </a:r>
          </a:p>
          <a:p>
            <a:pPr eaLnBrk="1" hangingPunct="1">
              <a:buFontTx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</a:rPr>
              <a:t>É hora de descobrir no terreno da vida as sementes da palavra deixadas por Deus. </a:t>
            </a:r>
          </a:p>
        </p:txBody>
      </p:sp>
      <p:pic>
        <p:nvPicPr>
          <p:cNvPr id="4" name="Picture 5" descr="sacramentos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857785" cy="6072230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7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5000628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3600" b="1" dirty="0" smtClean="0">
                <a:solidFill>
                  <a:srgbClr val="C00000"/>
                </a:solidFill>
              </a:rPr>
              <a:t>Escutar: o que o texto está dizendo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1800" dirty="0" smtClean="0"/>
              <a:t> </a:t>
            </a:r>
            <a:r>
              <a:rPr lang="pt-BR" sz="1800" dirty="0" smtClean="0">
                <a:sym typeface="Wingdings" pitchFamily="2" charset="2"/>
              </a:rPr>
              <a:t> </a:t>
            </a:r>
            <a:r>
              <a:rPr lang="pt-BR" sz="2800" dirty="0" smtClean="0">
                <a:solidFill>
                  <a:srgbClr val="000000"/>
                </a:solidFill>
              </a:rPr>
              <a:t>Tendo ouvido a vida, chega o momento de ouvir a bíblia. Seria bom começar com algum canto de acolhida da bíblia, ou de incentivo à escuta.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</a:rPr>
              <a:t>O texto, escolhido conforme o tema, deve ser lido, relido e lido novamente.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</a:rPr>
              <a:t>A repetição tem uma razão: fazer escutar, educar os ouvidos. Isso pode ser feito de diversas formas: alternando os leitores, lendo-se em silêncio, em grupo, ou incluindo todos.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sym typeface="Wingdings" pitchFamily="2" charset="2"/>
              </a:rPr>
              <a:t></a:t>
            </a:r>
            <a:r>
              <a:rPr lang="pt-BR" sz="2800" dirty="0" smtClean="0">
                <a:solidFill>
                  <a:srgbClr val="000000"/>
                </a:solidFill>
              </a:rPr>
              <a:t> Estar  atento aos detalhes do texto. </a:t>
            </a:r>
          </a:p>
        </p:txBody>
      </p:sp>
      <p:pic>
        <p:nvPicPr>
          <p:cNvPr id="6" name="Imagem 5" descr="335.JPG"/>
          <p:cNvPicPr>
            <a:picLocks noChangeAspect="1"/>
          </p:cNvPicPr>
          <p:nvPr/>
        </p:nvPicPr>
        <p:blipFill>
          <a:blip r:embed="rId2" cstate="print"/>
          <a:srcRect t="25850" r="13659" b="30979"/>
          <a:stretch>
            <a:fillRect/>
          </a:stretch>
        </p:blipFill>
        <p:spPr>
          <a:xfrm>
            <a:off x="5000628" y="0"/>
            <a:ext cx="4143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60" y="214290"/>
            <a:ext cx="6638940" cy="63579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</a:rPr>
              <a:t>Algumas perguntas podem ajudar a compreender o que o texto está dizendo: </a:t>
            </a:r>
            <a:r>
              <a:rPr lang="pt-BR" b="1" dirty="0" smtClean="0">
                <a:solidFill>
                  <a:srgbClr val="000000"/>
                </a:solidFill>
              </a:rPr>
              <a:t>Quem está falando? Para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b="1" dirty="0" smtClean="0">
                <a:solidFill>
                  <a:srgbClr val="000000"/>
                </a:solidFill>
              </a:rPr>
              <a:t>quem está falando? O que está narrando o texto? Quais são as pessoas envolvidas? O que chamou a atenção no texto? </a:t>
            </a:r>
          </a:p>
          <a:p>
            <a:pPr eaLnBrk="1" hangingPunct="1">
              <a:lnSpc>
                <a:spcPct val="90000"/>
              </a:lnSpc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</a:rPr>
              <a:t>É bom permanecer dentro deste limite: </a:t>
            </a:r>
            <a:r>
              <a:rPr lang="pt-BR" sz="3600" b="1" i="1" dirty="0" smtClean="0">
                <a:solidFill>
                  <a:srgbClr val="000000"/>
                </a:solidFill>
              </a:rPr>
              <a:t>o</a:t>
            </a:r>
            <a:r>
              <a:rPr lang="pt-BR" b="1" dirty="0" smtClean="0">
                <a:solidFill>
                  <a:srgbClr val="000000"/>
                </a:solidFill>
              </a:rPr>
              <a:t> </a:t>
            </a:r>
            <a:r>
              <a:rPr lang="pt-BR" sz="2800" b="1" i="1" dirty="0" smtClean="0">
                <a:latin typeface="Bodoni MT" pitchFamily="18" charset="0"/>
              </a:rPr>
              <a:t>QUE O TEXTO ESTÁ DIZENDO?</a:t>
            </a:r>
            <a:r>
              <a:rPr lang="pt-BR" i="1" dirty="0" smtClean="0">
                <a:latin typeface="Bodoni MT" pitchFamily="18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fazer mais um pouco de silêncio, ou reler o texto.</a:t>
            </a:r>
          </a:p>
        </p:txBody>
      </p:sp>
      <p:pic>
        <p:nvPicPr>
          <p:cNvPr id="7174" name="Picture 6" descr="http://blogs.jovempan.uol.com.br/corintiano/files/2012/05/interrog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83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78" y="214290"/>
            <a:ext cx="5929322" cy="63579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3600" b="1" dirty="0" smtClean="0">
                <a:solidFill>
                  <a:srgbClr val="C00000"/>
                </a:solidFill>
              </a:rPr>
              <a:t>Meditar: o que o texto diz para mim?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A bíblia é como a semente. Precisa ser plantada para romper e fazer nascer o broto da Palavra de Deus. De dentro das palavras humanas, revestidas de uma cultura tão antiga, vai ser desentranhada a mensagem divina.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</a:rPr>
              <a:t>Agora sim é hora de trazer o texto para a nossa vida. A meditação vai ajudar a ouvir </a:t>
            </a:r>
            <a:r>
              <a:rPr lang="pt-BR" sz="2800" dirty="0" smtClean="0"/>
              <a:t>o que o texto diz para mim? </a:t>
            </a:r>
          </a:p>
        </p:txBody>
      </p:sp>
      <p:pic>
        <p:nvPicPr>
          <p:cNvPr id="11268" name="Picture 4" descr="http://vidacontemplativa.files.wordpress.com/2012/04/devocion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4932040" cy="3717032"/>
          </a:xfrm>
        </p:spPr>
        <p:txBody>
          <a:bodyPr>
            <a:normAutofit/>
          </a:bodyPr>
          <a:lstStyle/>
          <a:p>
            <a:pPr marL="177800" indent="-177800" algn="just" eaLnBrk="1" hangingPunct="1"/>
            <a:r>
              <a:rPr lang="pt-BR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Rezar: </a:t>
            </a:r>
          </a:p>
          <a:p>
            <a:pPr marL="0" indent="0" algn="just" eaLnBrk="1" hangingPunct="1">
              <a:buNone/>
            </a:pPr>
            <a:r>
              <a:rPr lang="pt-BR" sz="5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 que o texto me faz dizer a Deus?</a:t>
            </a:r>
          </a:p>
        </p:txBody>
      </p:sp>
      <p:pic>
        <p:nvPicPr>
          <p:cNvPr id="7172" name="Picture 4" descr="http://t0.gstatic.com/images?q=tbn:ANd9GcTGsfncDmVzIjQwm6USPF-lDn-ZB2gmd4JlVAKT1R9nN3gZSwxFiglcjd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2.gstatic.com/images?q=tbn:ANd9GcR6ByxKRAaCsGmyoWY8TUC0FC1LJNmQSuhI43ZRR-k2ANFyKJ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500562" cy="5357826"/>
          </a:xfrm>
          <a:prstGeom prst="rect">
            <a:avLst/>
          </a:prstGeom>
          <a:noFill/>
        </p:spPr>
      </p:pic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tabLst>
                <a:tab pos="2606675" algn="l"/>
              </a:tabLst>
            </a:pPr>
            <a:r>
              <a:rPr lang="pt-BR" dirty="0" smtClean="0"/>
              <a:t>É a nossa resposta ao que Ele nos falou. </a:t>
            </a:r>
            <a:r>
              <a:rPr lang="pt-BR" dirty="0" smtClean="0">
                <a:solidFill>
                  <a:srgbClr val="000000"/>
                </a:solidFill>
              </a:rPr>
              <a:t>Quem determina a resposta é a própria Palavra, que lateja no coração da vida.</a:t>
            </a:r>
          </a:p>
          <a:p>
            <a:pPr>
              <a:lnSpc>
                <a:spcPct val="90000"/>
              </a:lnSpc>
              <a:buNone/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Pode ser um pedido, um </a:t>
            </a:r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louvor, um pedido de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/>
              <a:t>perdão, </a:t>
            </a:r>
            <a:r>
              <a:rPr lang="pt-BR" dirty="0" smtClean="0">
                <a:solidFill>
                  <a:srgbClr val="000000"/>
                </a:solidFill>
              </a:rPr>
              <a:t>uma prece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espontânea, um salmo,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um momento de silêncio,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um canto de louvor, ou de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penitência, desde que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esteja em sintonia com 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Palavra de Deus que foi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Meditada. </a:t>
            </a:r>
          </a:p>
        </p:txBody>
      </p:sp>
    </p:spTree>
    <p:extLst>
      <p:ext uri="{BB962C8B-B14F-4D97-AF65-F5344CB8AC3E}">
        <p14:creationId xmlns:p14="http://schemas.microsoft.com/office/powerpoint/2010/main" val="3633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549275"/>
            <a:ext cx="7929618" cy="5546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b="1" dirty="0" smtClean="0">
                <a:solidFill>
                  <a:srgbClr val="C00000"/>
                </a:solidFill>
              </a:rPr>
              <a:t>Contemplar: olhar a vida como Deus olha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-  </a:t>
            </a:r>
            <a:r>
              <a:rPr lang="pt-BR" dirty="0" smtClean="0">
                <a:solidFill>
                  <a:srgbClr val="000000"/>
                </a:solidFill>
              </a:rPr>
              <a:t>é perceber as maravilhas que Ele fez em nós e por nós. É reconhecer que Deus é bom e que nos conduz à vida.</a:t>
            </a:r>
          </a:p>
          <a:p>
            <a:pPr eaLnBrk="1" hangingPunct="1"/>
            <a:endParaRPr lang="pt-B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</a:rPr>
              <a:t>É um momento de</a:t>
            </a:r>
          </a:p>
          <a:p>
            <a:pPr eaLnBrk="1" hangingPunct="1">
              <a:buNone/>
            </a:pPr>
            <a:r>
              <a:rPr lang="pt-BR" dirty="0" smtClean="0">
                <a:solidFill>
                  <a:srgbClr val="000000"/>
                </a:solidFill>
              </a:rPr>
              <a:t> pura gratuidade e</a:t>
            </a:r>
          </a:p>
          <a:p>
            <a:pPr eaLnBrk="1" hangingPunct="1">
              <a:buNone/>
            </a:pPr>
            <a:r>
              <a:rPr lang="pt-BR" dirty="0" smtClean="0">
                <a:solidFill>
                  <a:srgbClr val="000000"/>
                </a:solidFill>
              </a:rPr>
              <a:t> abertura para que </a:t>
            </a:r>
          </a:p>
          <a:p>
            <a:pPr eaLnBrk="1" hangingPunct="1">
              <a:buNone/>
            </a:pPr>
            <a:r>
              <a:rPr lang="pt-BR" dirty="0" smtClean="0">
                <a:solidFill>
                  <a:srgbClr val="000000"/>
                </a:solidFill>
              </a:rPr>
              <a:t>o mistério de Deus </a:t>
            </a:r>
          </a:p>
          <a:p>
            <a:pPr eaLnBrk="1" hangingPunct="1">
              <a:buNone/>
            </a:pPr>
            <a:r>
              <a:rPr lang="pt-BR" dirty="0" smtClean="0">
                <a:solidFill>
                  <a:srgbClr val="000000"/>
                </a:solidFill>
              </a:rPr>
              <a:t>vá entrando na vida</a:t>
            </a:r>
          </a:p>
          <a:p>
            <a:pPr eaLnBrk="1" hangingPunct="1">
              <a:buNone/>
            </a:pPr>
            <a:r>
              <a:rPr lang="pt-BR" dirty="0" smtClean="0">
                <a:solidFill>
                  <a:srgbClr val="000000"/>
                </a:solidFill>
              </a:rPr>
              <a:t> da gente. </a:t>
            </a:r>
          </a:p>
        </p:txBody>
      </p:sp>
      <p:pic>
        <p:nvPicPr>
          <p:cNvPr id="5124" name="Picture 4" descr="http://t2.gstatic.com/images?q=tbn:ANd9GcQpD1L1Da7q5yAARjeO0JZFZh6h4MLBaL6VlngnOHhnxgViKI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2643182"/>
            <a:ext cx="5143504" cy="376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4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35.JPG"/>
          <p:cNvPicPr>
            <a:picLocks noChangeAspect="1"/>
          </p:cNvPicPr>
          <p:nvPr/>
        </p:nvPicPr>
        <p:blipFill>
          <a:blip r:embed="rId2" cstate="print"/>
          <a:srcRect t="25850" r="13659" b="309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00034" y="4357694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LEITURA ORANTE DA PALAVRA DE DEUS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98920"/>
            <a:ext cx="3990604" cy="646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contemplação é o momento de degustar, saborear e perceber a Palavra de Deus agindo na vida da gente. É trazer para dentro da nossa história a experiência do templo (com – </a:t>
            </a:r>
            <a:r>
              <a:rPr lang="pt-B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templar</a:t>
            </a:r>
            <a:r>
              <a:rPr lang="pt-B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). É olhar pela janela do coração e ver os grandes feitos de Deus. </a:t>
            </a:r>
            <a:endParaRPr lang="pt-B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46" name="Picture 2" descr="https://encrypted-tbn0.gstatic.com/images?q=tbn:ANd9GcQ6J4d-P9rfzDkwixpLZPvemtnhmj9TOCkFUYrt6jE3E3nKrQi7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 rot="543337">
            <a:off x="4062681" y="136461"/>
            <a:ext cx="4924428" cy="69784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pt-BR" sz="3600" b="1" dirty="0" smtClean="0">
                <a:solidFill>
                  <a:srgbClr val="C00000"/>
                </a:solidFill>
              </a:rPr>
              <a:t>Compromisso</a:t>
            </a:r>
            <a:r>
              <a:rPr lang="pt-BR" sz="3600" dirty="0" smtClean="0">
                <a:solidFill>
                  <a:srgbClr val="C00000"/>
                </a:solidFill>
              </a:rPr>
              <a:t>: </a:t>
            </a:r>
            <a:r>
              <a:rPr lang="pt-BR" sz="3600" b="1" dirty="0" smtClean="0">
                <a:solidFill>
                  <a:srgbClr val="C00000"/>
                </a:solidFill>
              </a:rPr>
              <a:t>o que a palavra de Deus me leva a fazer?</a:t>
            </a:r>
            <a:r>
              <a:rPr lang="pt-BR" dirty="0" smtClean="0">
                <a:solidFill>
                  <a:srgbClr val="C00000"/>
                </a:solidFill>
              </a:rPr>
              <a:t>  </a:t>
            </a: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</a:rPr>
              <a:t>A Leitura </a:t>
            </a:r>
            <a:r>
              <a:rPr lang="pt-BR" dirty="0" err="1" smtClean="0">
                <a:solidFill>
                  <a:srgbClr val="000000"/>
                </a:solidFill>
              </a:rPr>
              <a:t>Orante</a:t>
            </a:r>
            <a:r>
              <a:rPr lang="pt-BR" dirty="0" smtClean="0">
                <a:solidFill>
                  <a:srgbClr val="000000"/>
                </a:solidFill>
              </a:rPr>
              <a:t> é uma verdadeira experiência de Deus. Ela conduz para ações concretas.</a:t>
            </a:r>
          </a:p>
          <a:p>
            <a:pPr eaLnBrk="1" hangingPunct="1"/>
            <a:r>
              <a:rPr lang="pt-BR" dirty="0" smtClean="0">
                <a:solidFill>
                  <a:srgbClr val="000000"/>
                </a:solidFill>
              </a:rPr>
              <a:t> Quem experimenta fazer parte desse caminho não volta para casa sem estar profundamente empenhado com o Reino. </a:t>
            </a:r>
          </a:p>
        </p:txBody>
      </p:sp>
      <p:pic>
        <p:nvPicPr>
          <p:cNvPr id="3" name="Picture 2" descr="http://diantedoaltar.zip.net/images/lendo-a-bibl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345">
            <a:off x="8914" y="228147"/>
            <a:ext cx="4181342" cy="66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929190" y="2997200"/>
            <a:ext cx="3963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4034" name="Picture 2" descr="http://t2.gstatic.com/images?q=tbn:ANd9GcSUPwU7QzQ1eW5qWkZWbYG70PF7zaqjtZRNFORxGcgC4g_Hl95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1442" y="908720"/>
            <a:ext cx="8786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Rezar com a Bíblia, é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 a Leitura </a:t>
            </a:r>
            <a:r>
              <a:rPr lang="pt-BR" sz="3200" b="1" dirty="0" err="1" smtClean="0">
                <a:solidFill>
                  <a:schemeClr val="bg1"/>
                </a:solidFill>
              </a:rPr>
              <a:t>Orante</a:t>
            </a:r>
            <a:r>
              <a:rPr lang="pt-BR" sz="3200" b="1" dirty="0" smtClean="0">
                <a:solidFill>
                  <a:schemeClr val="bg1"/>
                </a:solidFill>
              </a:rPr>
              <a:t> da Bíblia.  </a:t>
            </a:r>
          </a:p>
          <a:p>
            <a:r>
              <a:rPr lang="pt-BR" sz="3200" b="1" dirty="0" smtClean="0">
                <a:solidFill>
                  <a:schemeClr val="bg1"/>
                </a:solidFill>
              </a:rPr>
              <a:t>Recordar, Ler, Meditar, Rezar, Contemplar, Compromisso.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endParaRPr lang="pt-BR" sz="2800" b="1" dirty="0" smtClean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chemeClr val="bg1"/>
                </a:solidFill>
              </a:rPr>
              <a:t>Esta é a porta de entrada para um entusiasmo  bíblico e a </a:t>
            </a:r>
            <a:r>
              <a:rPr lang="pt-BR" sz="3200" b="1" dirty="0" err="1" smtClean="0">
                <a:solidFill>
                  <a:schemeClr val="bg1"/>
                </a:solidFill>
              </a:rPr>
              <a:t>conseqüente</a:t>
            </a:r>
            <a:r>
              <a:rPr lang="pt-BR" sz="3200" b="1" dirty="0" smtClean="0">
                <a:solidFill>
                  <a:schemeClr val="bg1"/>
                </a:solidFill>
              </a:rPr>
              <a:t> transformação da vida e  da realidade.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7C0F-77A4-4F37-9A4B-173D19463E5E}" type="slidenum">
              <a:rPr lang="pt-BR"/>
              <a:pPr>
                <a:defRPr/>
              </a:pPr>
              <a:t>23</a:t>
            </a:fld>
            <a:endParaRPr lang="pt-BR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tângulo 3"/>
          <p:cNvSpPr>
            <a:spLocks noChangeArrowheads="1"/>
          </p:cNvSpPr>
          <p:nvPr/>
        </p:nvSpPr>
        <p:spPr bwMode="auto">
          <a:xfrm>
            <a:off x="357188" y="404664"/>
            <a:ext cx="82867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pt-BR" sz="1400" dirty="0">
              <a:latin typeface="Arial Black" pitchFamily="34" charset="0"/>
            </a:endParaRPr>
          </a:p>
          <a:p>
            <a:r>
              <a:rPr lang="pt-BR" sz="3200" dirty="0" smtClean="0">
                <a:latin typeface="Arial Black" pitchFamily="34" charset="0"/>
              </a:rPr>
              <a:t>         </a:t>
            </a:r>
            <a:r>
              <a:rPr lang="pt-BR" sz="5400" b="1" dirty="0" smtClean="0">
                <a:latin typeface="Tempus Sans ITC" pitchFamily="82" charset="0"/>
              </a:rPr>
              <a:t>ESPIRITUALIDADE</a:t>
            </a:r>
            <a:r>
              <a:rPr lang="pt-BR" sz="4000" b="1" dirty="0" smtClean="0">
                <a:latin typeface="Kristen ITC" pitchFamily="66" charset="0"/>
              </a:rPr>
              <a:t> </a:t>
            </a:r>
            <a:endParaRPr lang="pt-BR" sz="40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220072" y="116632"/>
            <a:ext cx="3816424" cy="6624736"/>
          </a:xfr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</a:rPr>
              <a:t>Espiritualidade </a:t>
            </a:r>
            <a:r>
              <a:rPr lang="pt-BR" sz="2800" b="1" dirty="0" smtClean="0">
                <a:solidFill>
                  <a:srgbClr val="000000"/>
                </a:solidFill>
              </a:rPr>
              <a:t>não é</a:t>
            </a:r>
            <a:r>
              <a:rPr lang="pt-BR" sz="2800" dirty="0" smtClean="0">
                <a:solidFill>
                  <a:srgbClr val="000000"/>
                </a:solidFill>
              </a:rPr>
              <a:t>, somente, um conjunto de rezas e devoções. Não as exclui, mas vai além.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</a:rPr>
              <a:t> Pessoa espiritual </a:t>
            </a:r>
            <a:r>
              <a:rPr lang="pt-BR" sz="2800" b="1" dirty="0" smtClean="0">
                <a:solidFill>
                  <a:srgbClr val="000000"/>
                </a:solidFill>
              </a:rPr>
              <a:t>não é </a:t>
            </a:r>
            <a:r>
              <a:rPr lang="pt-BR" sz="2800" dirty="0" smtClean="0">
                <a:solidFill>
                  <a:srgbClr val="000000"/>
                </a:solidFill>
              </a:rPr>
              <a:t>aquela que fala a toda hora o nome de Jesus ou que só anda citando a Bíblia.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</a:rPr>
              <a:t>É muito mais. Aliás, a Bíblia não usa a palavra espiritualidade, usa outra expressão: vida segundo o Espírito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2" descr="http://t2.gstatic.com/images?q=tbn:ANd9GcRjTpAmPJJoYbyX1c972JN8swW7oc7L0AH-E9NBOiJdsaa4yFdO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"/>
            <a:ext cx="5076056" cy="695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32BA-9A19-4B63-922E-61371E57889A}" type="slidenum">
              <a:rPr lang="pt-BR"/>
              <a:pPr>
                <a:defRPr/>
              </a:pPr>
              <a:t>25</a:t>
            </a:fld>
            <a:endParaRPr lang="pt-BR"/>
          </a:p>
        </p:txBody>
      </p:sp>
      <p:pic>
        <p:nvPicPr>
          <p:cNvPr id="9219" name="Picture 4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5321806"/>
            <a:ext cx="874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6838" y="3068960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cs typeface="Times New Roman" pitchFamily="18" charset="0"/>
              </a:rPr>
              <a:t>D</a:t>
            </a: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esigna    um mergulho que fazemos em nós mesmos no momento que nos voltamos para nosso interior;</a:t>
            </a:r>
          </a:p>
          <a:p>
            <a:endParaRPr lang="pt-PT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fonte primordial de inspiração de  esperança;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busca de significado da vida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dimensão transcendental</a:t>
            </a:r>
            <a:r>
              <a:rPr lang="pt-PT" sz="28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pt-PT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PT" sz="28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t-BR" sz="28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9050" y="116632"/>
            <a:ext cx="574311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pt-BR" sz="5400" i="1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stellar" pitchFamily="18" charset="0"/>
              </a:rPr>
              <a:t> </a:t>
            </a:r>
            <a:r>
              <a:rPr lang="pt-BR" sz="5400" b="1" i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A  espiritualidade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7503-57A9-480C-952C-8B32510A9FD1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00232" y="2285992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 smtClean="0">
                <a:solidFill>
                  <a:srgbClr val="FF0000"/>
                </a:solidFill>
                <a:latin typeface="Algerian" pitchFamily="82" charset="0"/>
              </a:rPr>
              <a:t>            </a:t>
            </a:r>
          </a:p>
        </p:txBody>
      </p:sp>
      <p:pic>
        <p:nvPicPr>
          <p:cNvPr id="90118" name="Picture 6" descr="http://4.bp.blogspot.com/-YMSBsr2sDXs/Tlhuacwb9pI/AAAAAAAAA_c/OxgYhA4nYRk/s1600/Deus+000000000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552" y="4293096"/>
            <a:ext cx="7633096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b="1" dirty="0">
                <a:solidFill>
                  <a:srgbClr val="000000"/>
                </a:solidFill>
              </a:rPr>
              <a:t>Etimologicamente: </a:t>
            </a:r>
            <a:r>
              <a:rPr lang="pt-BR" sz="2800" b="1" dirty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pt-BR" sz="2800" b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Espiritualidade” </a:t>
            </a:r>
            <a:r>
              <a:rPr lang="pt-BR" sz="2800" b="1" dirty="0" smtClean="0">
                <a:solidFill>
                  <a:srgbClr val="000000"/>
                </a:solidFill>
              </a:rPr>
              <a:t>deriva </a:t>
            </a:r>
            <a:r>
              <a:rPr lang="pt-BR" sz="2800" b="1" dirty="0">
                <a:solidFill>
                  <a:srgbClr val="000000"/>
                </a:solidFill>
              </a:rPr>
              <a:t>do latim </a:t>
            </a:r>
            <a:r>
              <a:rPr lang="pt-BR" sz="2800" b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pt-BR" sz="2800" b="1" i="1" dirty="0" err="1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spiritus</a:t>
            </a:r>
            <a:r>
              <a:rPr lang="pt-BR" sz="2800" b="1" i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”</a:t>
            </a:r>
            <a:r>
              <a:rPr lang="pt-BR" sz="2800" b="1" dirty="0" smtClean="0">
                <a:effectLst/>
              </a:rPr>
              <a:t>,</a:t>
            </a:r>
            <a:r>
              <a:rPr lang="pt-BR" sz="28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800" b="1" dirty="0">
                <a:solidFill>
                  <a:srgbClr val="000000"/>
                </a:solidFill>
              </a:rPr>
              <a:t>que significa </a:t>
            </a:r>
            <a:r>
              <a:rPr lang="pt-BR" sz="2800" b="1" dirty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“sopro</a:t>
            </a:r>
            <a:r>
              <a:rPr lang="pt-BR" sz="2800" b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” </a:t>
            </a:r>
            <a:r>
              <a:rPr lang="pt-BR" sz="2800" b="1" dirty="0" smtClean="0">
                <a:solidFill>
                  <a:srgbClr val="000000"/>
                </a:solidFill>
              </a:rPr>
              <a:t>, em </a:t>
            </a:r>
            <a:r>
              <a:rPr lang="pt-BR" sz="2800" b="1" dirty="0">
                <a:solidFill>
                  <a:srgbClr val="000000"/>
                </a:solidFill>
              </a:rPr>
              <a:t>referência ao sopro da vida”</a:t>
            </a:r>
            <a:r>
              <a:rPr lang="pt-BR" sz="24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48880"/>
            <a:ext cx="8640960" cy="381642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</a:rPr>
              <a:t>O termo espiritualidade remete a espírito, sopro,“</a:t>
            </a:r>
            <a:r>
              <a:rPr lang="pt-BR" sz="2800" dirty="0" err="1" smtClean="0">
                <a:solidFill>
                  <a:srgbClr val="000000"/>
                </a:solidFill>
              </a:rPr>
              <a:t>ruah</a:t>
            </a:r>
            <a:r>
              <a:rPr lang="pt-BR" sz="2800" dirty="0" smtClean="0">
                <a:solidFill>
                  <a:srgbClr val="000000"/>
                </a:solidFill>
              </a:rPr>
              <a:t>”, à fonte da vida, ato criador de Deus.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pt-BR" sz="28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</a:rPr>
              <a:t>Tem a ver com êxodo, processo, passagem de etapa em etapa até a plena maturidade em Cristo.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pt-BR" sz="28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000000"/>
                </a:solidFill>
              </a:rPr>
              <a:t>Espiritualidade e sabedoria, duas faces da mesma medalha</a:t>
            </a:r>
            <a:r>
              <a:rPr lang="pt-BR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321581" y="2132856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b="1" dirty="0"/>
              <a:t>Espiritualidade</a:t>
            </a:r>
            <a:r>
              <a:rPr lang="pt-BR" sz="2800" dirty="0"/>
              <a:t> cristã é viver o dia-a-dia conforme o Evangelho de Jesus. </a:t>
            </a:r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É </a:t>
            </a:r>
            <a:r>
              <a:rPr lang="pt-BR" sz="2800" dirty="0"/>
              <a:t>ter os mesmos sentimentos e posturas de Jesus, como o apóstolo Paulo lembrava à comunidade cristã de </a:t>
            </a:r>
            <a:r>
              <a:rPr lang="pt-BR" sz="2800" dirty="0" err="1"/>
              <a:t>Filipos</a:t>
            </a:r>
            <a:r>
              <a:rPr lang="pt-BR" sz="2800" dirty="0"/>
              <a:t> (</a:t>
            </a:r>
            <a:r>
              <a:rPr lang="pt-BR" sz="2800" dirty="0" err="1"/>
              <a:t>Fl</a:t>
            </a:r>
            <a:r>
              <a:rPr lang="pt-BR" sz="2800" dirty="0"/>
              <a:t> 2,5).</a:t>
            </a:r>
            <a:r>
              <a:rPr lang="pt-BR" sz="1600" dirty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251520" y="5157192"/>
            <a:ext cx="8390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3200" dirty="0">
                <a:solidFill>
                  <a:srgbClr val="000000"/>
                </a:solidFill>
                <a:cs typeface="Arial" charset="0"/>
              </a:rPr>
              <a:t>Espiritualidade é encontrada através de um relacionamento pessoal com </a:t>
            </a:r>
            <a:r>
              <a:rPr lang="pt-BR" sz="3200" dirty="0" smtClean="0">
                <a:solidFill>
                  <a:srgbClr val="000000"/>
                </a:solidFill>
                <a:cs typeface="Arial" charset="0"/>
              </a:rPr>
              <a:t>Deus.                  </a:t>
            </a:r>
            <a:endParaRPr lang="pt-BR" sz="3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4" name="Picture 2" descr="http://ipbro.com.br/wp-content/uploads/2012/08/jesus-or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" y="0"/>
            <a:ext cx="9166491" cy="46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ana Santa-2011 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 2"/>
          <p:cNvSpPr/>
          <p:nvPr/>
        </p:nvSpPr>
        <p:spPr>
          <a:xfrm>
            <a:off x="142844" y="3643314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cs typeface="Times New Roman" pitchFamily="18" charset="0"/>
              </a:rPr>
              <a:t>A Leitura </a:t>
            </a:r>
            <a:r>
              <a:rPr lang="pt-BR" sz="3200" dirty="0" err="1" smtClean="0">
                <a:cs typeface="Times New Roman" pitchFamily="18" charset="0"/>
              </a:rPr>
              <a:t>Orante</a:t>
            </a:r>
            <a:r>
              <a:rPr lang="pt-BR" sz="3200" dirty="0" smtClean="0">
                <a:cs typeface="Times New Roman" pitchFamily="18" charset="0"/>
              </a:rPr>
              <a:t> é uma experiência de encontro empolgante com o Senhor e com a realidade em que vivemos. Um encontro que transforma e faz abrir os olhos, dilatar o coração, estender as mãos e impulsionar os pés na direção da missão. </a:t>
            </a:r>
            <a:endParaRPr lang="pt-BR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2708920"/>
            <a:ext cx="7919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Espiritualidade vem de “</a:t>
            </a:r>
            <a:r>
              <a:rPr lang="pt-BR" sz="2800" dirty="0" err="1"/>
              <a:t>Spiritus</a:t>
            </a:r>
            <a:r>
              <a:rPr lang="pt-BR" sz="2800" dirty="0"/>
              <a:t>, espírito, isto é, aquele que dá vida. É a força que nos impulsiona para a ação que transforma a pessoa e desencadeia um processo novo em sua vida.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7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40466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>
                <a:cs typeface="Times New Roman" pitchFamily="18" charset="0"/>
              </a:rPr>
              <a:t>Espiritualidade como a seiva da vida cristã.</a:t>
            </a:r>
          </a:p>
          <a:p>
            <a:pPr algn="just"/>
            <a:endParaRPr lang="en-US" sz="2800" dirty="0" smtClean="0"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err="1" smtClean="0">
                <a:cs typeface="Times New Roman" pitchFamily="18" charset="0"/>
              </a:rPr>
              <a:t>Manter</a:t>
            </a:r>
            <a:r>
              <a:rPr lang="en-US" sz="2800" dirty="0" smtClean="0">
                <a:cs typeface="Times New Roman" pitchFamily="18" charset="0"/>
              </a:rPr>
              <a:t>-se </a:t>
            </a:r>
            <a:r>
              <a:rPr lang="en-US" sz="2800" dirty="0" err="1" smtClean="0">
                <a:cs typeface="Times New Roman" pitchFamily="18" charset="0"/>
              </a:rPr>
              <a:t>enraizado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em</a:t>
            </a:r>
            <a:r>
              <a:rPr lang="en-US" sz="2800" dirty="0" smtClean="0">
                <a:cs typeface="Times New Roman" pitchFamily="18" charset="0"/>
              </a:rPr>
              <a:t> Deus.</a:t>
            </a:r>
          </a:p>
          <a:p>
            <a:pPr algn="just"/>
            <a:endParaRPr lang="en-US" sz="2800" dirty="0" smtClean="0"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dirty="0" err="1" smtClean="0">
                <a:cs typeface="Times New Roman" pitchFamily="18" charset="0"/>
              </a:rPr>
              <a:t>Meditar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exercitar</a:t>
            </a:r>
            <a:r>
              <a:rPr lang="en-US" sz="2800" dirty="0" smtClean="0">
                <a:cs typeface="Times New Roman" pitchFamily="18" charset="0"/>
              </a:rPr>
              <a:t> a </a:t>
            </a:r>
            <a:r>
              <a:rPr lang="en-US" sz="2800" dirty="0" err="1" smtClean="0">
                <a:cs typeface="Times New Roman" pitchFamily="18" charset="0"/>
              </a:rPr>
              <a:t>entrega</a:t>
            </a:r>
            <a:r>
              <a:rPr lang="en-US" sz="2800" dirty="0" smtClean="0">
                <a:cs typeface="Times New Roman" pitchFamily="18" charset="0"/>
              </a:rPr>
              <a:t>, a </a:t>
            </a:r>
            <a:r>
              <a:rPr lang="en-US" sz="2800" dirty="0" err="1" smtClean="0">
                <a:cs typeface="Times New Roman" pitchFamily="18" charset="0"/>
              </a:rPr>
              <a:t>ação</a:t>
            </a:r>
            <a:r>
              <a:rPr lang="en-US" sz="2800" dirty="0" smtClean="0">
                <a:cs typeface="Times New Roman" pitchFamily="18" charset="0"/>
              </a:rPr>
              <a:t> de </a:t>
            </a:r>
            <a:r>
              <a:rPr lang="en-US" sz="2800" dirty="0" err="1" smtClean="0">
                <a:cs typeface="Times New Roman" pitchFamily="18" charset="0"/>
              </a:rPr>
              <a:t>graças</a:t>
            </a:r>
            <a:r>
              <a:rPr lang="en-US" sz="2800" dirty="0" smtClean="0">
                <a:cs typeface="Times New Roman" pitchFamily="18" charset="0"/>
              </a:rPr>
              <a:t> e a </a:t>
            </a:r>
            <a:r>
              <a:rPr lang="en-US" sz="2800" dirty="0" err="1" smtClean="0">
                <a:cs typeface="Times New Roman" pitchFamily="18" charset="0"/>
              </a:rPr>
              <a:t>súplica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2.bp.blogspot.com/-OviYLdGvUYY/T6RGPnZj3-I/AAAAAAAADFs/WwhdHH3zYdg/s1600/tumblr_lhnmdj6CZM1qcgddc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703" y="2924944"/>
            <a:ext cx="2973514" cy="383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docs.google.com/viewer?pid=bl&amp;srcid=ADGEESgeiWovKffdWS5M430mjvrG7BE4n94eUfY3HgVqqycefPDeBZXUb1TpqbtqwhbbTVKdSpGV4MGV2PVDBXVohi4KA5zXFq897V529ka1hSFjMcjlfpBol47pmBnu6iDGyjDl23zH&amp;q=cache%3A8oqHy3qNbLoJ%3Awww.conexaeventos.com.br%2Fdownload%2F4AfonsoMurad.ppt%20espiritualidade%20e%20gest%C3%A3o%20afonso%20murad&amp;docid=05f590e21978a0345eca96ef5e780644&amp;a=bi&amp;pagenumber=23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7503-57A9-480C-952C-8B32510A9FD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51384" y="2708920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cs typeface="Times New Roman" pitchFamily="18" charset="0"/>
              </a:rPr>
              <a:t>Espiritualidade</a:t>
            </a:r>
            <a:r>
              <a:rPr lang="en-US" sz="3200" b="1" dirty="0" smtClean="0"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cs typeface="Times New Roman" pitchFamily="18" charset="0"/>
              </a:rPr>
              <a:t>Para-</a:t>
            </a:r>
            <a:r>
              <a:rPr lang="en-US" sz="3200" dirty="0" err="1" smtClean="0">
                <a:cs typeface="Times New Roman" pitchFamily="18" charset="0"/>
              </a:rPr>
              <a:t>raios</a:t>
            </a:r>
            <a:r>
              <a:rPr lang="en-US" sz="3200" dirty="0" smtClean="0">
                <a:cs typeface="Times New Roman" pitchFamily="18" charset="0"/>
              </a:rPr>
              <a:t>  </a:t>
            </a:r>
            <a:r>
              <a:rPr lang="en-US" sz="3200" dirty="0" err="1" smtClean="0">
                <a:cs typeface="Times New Roman" pitchFamily="18" charset="0"/>
              </a:rPr>
              <a:t>nas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tempestades</a:t>
            </a:r>
            <a:endParaRPr lang="pt-BR" sz="3200" dirty="0">
              <a:cs typeface="Times New Roman" pitchFamily="18" charset="0"/>
            </a:endParaRPr>
          </a:p>
        </p:txBody>
      </p:sp>
      <p:pic>
        <p:nvPicPr>
          <p:cNvPr id="6" name="Picture 2" descr="http://jjimbel.files.wordpress.com/2012/09/para_ra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0049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7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9672" y="826263"/>
            <a:ext cx="5908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Cultivo pessoal da espiritualidade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916832"/>
            <a:ext cx="81763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Manter-se enraizado(a) em Deus.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Estar </a:t>
            </a:r>
            <a:r>
              <a:rPr lang="pt-BR" sz="2800" dirty="0"/>
              <a:t>atento às </a:t>
            </a:r>
            <a:r>
              <a:rPr lang="pt-BR" sz="2800" dirty="0" smtClean="0"/>
              <a:t>tentações (vigiar </a:t>
            </a:r>
            <a:r>
              <a:rPr lang="pt-BR" sz="2800" dirty="0"/>
              <a:t>e orar).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Exercitar </a:t>
            </a:r>
            <a:r>
              <a:rPr lang="pt-BR" sz="2800" dirty="0"/>
              <a:t>a entrega, a ação de graças e a súplica.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Meditar </a:t>
            </a:r>
            <a:r>
              <a:rPr lang="pt-BR" sz="2800" dirty="0"/>
              <a:t>a Palavra de </a:t>
            </a:r>
            <a:r>
              <a:rPr lang="pt-BR" sz="2800" dirty="0" smtClean="0"/>
              <a:t>Deus.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Ter </a:t>
            </a:r>
            <a:r>
              <a:rPr lang="pt-BR" sz="2800" dirty="0"/>
              <a:t>uma comunidade eclesial de referência.</a:t>
            </a:r>
          </a:p>
        </p:txBody>
      </p:sp>
    </p:spTree>
    <p:extLst>
      <p:ext uri="{BB962C8B-B14F-4D97-AF65-F5344CB8AC3E}">
        <p14:creationId xmlns:p14="http://schemas.microsoft.com/office/powerpoint/2010/main" val="14309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7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9672" y="826263"/>
            <a:ext cx="5908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Cultivo pessoal da espiritualidade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Cultivar atitude de fortaleza e perseverança diante </a:t>
            </a:r>
            <a:r>
              <a:rPr lang="pt-BR" sz="2800" dirty="0" smtClean="0"/>
              <a:t> dos </a:t>
            </a:r>
            <a:r>
              <a:rPr lang="pt-BR" sz="2800" dirty="0"/>
              <a:t>conflitos, ser pessoa de </a:t>
            </a:r>
            <a:r>
              <a:rPr lang="pt-BR" sz="2800" dirty="0" smtClean="0"/>
              <a:t>esperança(cf. Js.1,9)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Exercitar </a:t>
            </a:r>
            <a:r>
              <a:rPr lang="pt-BR" sz="2800" dirty="0"/>
              <a:t>a oração de discernimento e assumir o risco das decisões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Deixar-se guiar pelo Espírito </a:t>
            </a:r>
            <a:r>
              <a:rPr lang="pt-BR" sz="2800" dirty="0" smtClean="0"/>
              <a:t>Santo; </a:t>
            </a:r>
            <a:r>
              <a:rPr lang="pt-BR" sz="2800" dirty="0"/>
              <a:t>para isso é necessário uma contínua revisão de vida </a:t>
            </a:r>
            <a:endParaRPr lang="pt-BR" sz="2800" dirty="0" smtClean="0"/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     (</a:t>
            </a:r>
            <a:r>
              <a:rPr lang="pt-BR" sz="2800" dirty="0" err="1"/>
              <a:t>cf</a:t>
            </a:r>
            <a:r>
              <a:rPr lang="pt-BR" sz="2800" dirty="0"/>
              <a:t> Atos1,8:19,1-7).</a:t>
            </a:r>
          </a:p>
        </p:txBody>
      </p:sp>
    </p:spTree>
    <p:extLst>
      <p:ext uri="{BB962C8B-B14F-4D97-AF65-F5344CB8AC3E}">
        <p14:creationId xmlns:p14="http://schemas.microsoft.com/office/powerpoint/2010/main" val="14309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196751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“Espiritualidade </a:t>
            </a:r>
            <a:r>
              <a:rPr lang="pt-BR" sz="2800" b="1" dirty="0"/>
              <a:t>é  o cultivo da dimensão com o sagrado que dá </a:t>
            </a:r>
            <a:r>
              <a:rPr lang="pt-BR" sz="2800" b="1" dirty="0" smtClean="0"/>
              <a:t>consolo </a:t>
            </a:r>
            <a:r>
              <a:rPr lang="pt-BR" sz="2800" b="1" dirty="0"/>
              <a:t>e sentido a </a:t>
            </a:r>
            <a:r>
              <a:rPr lang="pt-BR" sz="2800" b="1" dirty="0" smtClean="0"/>
              <a:t>existência”.</a:t>
            </a:r>
            <a:endParaRPr lang="pt-BR" sz="2800" b="1" dirty="0"/>
          </a:p>
        </p:txBody>
      </p:sp>
      <p:pic>
        <p:nvPicPr>
          <p:cNvPr id="1026" name="Picture 2" descr="http://domtotal.com/img/artigos/3279_1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9558"/>
            <a:ext cx="5904656" cy="41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000" y="405981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>
                <a:latin typeface="Calibri" pitchFamily="34" charset="0"/>
                <a:cs typeface="Calibri" pitchFamily="34" charset="0"/>
              </a:rPr>
              <a:t>A espiritualidade cristã é um jeito novo de viver a vida, de ver o mundo e do agir sobre ele, sob o impulso  do Espírito Santo. </a:t>
            </a:r>
          </a:p>
          <a:p>
            <a:pPr algn="just"/>
            <a:endParaRPr lang="pt-PT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 smtClean="0">
                <a:latin typeface="Calibri" pitchFamily="34" charset="0"/>
                <a:cs typeface="Calibri" pitchFamily="34" charset="0"/>
              </a:rPr>
              <a:t>É v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iver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 um caminho de iluminação.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s://encrypted-tbn2.gstatic.com/images?q=tbn:ANd9GcSrNGPSSIC90aQD1CZHjz65Y2HHLCl-_BxvmBVMcjCLFa_qgT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9668" y="4777374"/>
            <a:ext cx="85347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O Espírito Santo, ao mesmo tempo em que nos permite chamar a Deus de </a:t>
            </a:r>
            <a:r>
              <a:rPr lang="pt-BR" sz="2800" dirty="0" err="1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Abbá</a:t>
            </a:r>
            <a:r>
              <a:rPr lang="pt-BR" sz="2800" dirty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 – Papaizinho! </a:t>
            </a:r>
            <a:r>
              <a:rPr lang="pt-BR" sz="2800" dirty="0" smtClean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BR" sz="2800" dirty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como nos ensinou Jesus </a:t>
            </a:r>
            <a:r>
              <a:rPr lang="pt-BR" sz="2800" dirty="0" smtClean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, nos </a:t>
            </a:r>
            <a:r>
              <a:rPr lang="pt-BR" sz="2800" dirty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convida também a sermos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sopro de vida </a:t>
            </a:r>
            <a:r>
              <a:rPr lang="pt-BR" sz="2800" dirty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em meio a tantas situações de morte</a:t>
            </a:r>
            <a:r>
              <a:rPr lang="pt-BR" sz="2800" dirty="0" smtClean="0">
                <a:solidFill>
                  <a:srgbClr val="08091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800" dirty="0">
              <a:solidFill>
                <a:srgbClr val="08091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http://cleofas.com.br/wp-content/uploads/2011/06/espiritu-s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32"/>
            <a:ext cx="9144000" cy="46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92725" y="2695575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2800">
              <a:solidFill>
                <a:srgbClr val="080912"/>
              </a:solidFill>
              <a:latin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2919" y="4293096"/>
            <a:ext cx="83531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Jesus deixou-se conduzir pelo Espírito do Pai, no cotidiano da vida e nos momentos das grandes decisões (</a:t>
            </a:r>
            <a:r>
              <a:rPr lang="pt-BR" sz="2800" dirty="0" err="1"/>
              <a:t>cf.Lc</a:t>
            </a:r>
            <a:r>
              <a:rPr lang="pt-BR" sz="2800" dirty="0"/>
              <a:t>. </a:t>
            </a:r>
            <a:r>
              <a:rPr lang="pt-BR" sz="2800" dirty="0" smtClean="0"/>
              <a:t>4,1.14</a:t>
            </a:r>
            <a:r>
              <a:rPr lang="pt-BR" sz="2800" dirty="0"/>
              <a:t>). Na hora da despedida, comunicou o seu Espírito aos discípulos: "Recebam o Espírito Santo...( </a:t>
            </a:r>
            <a:r>
              <a:rPr lang="pt-BR" sz="2800" dirty="0" err="1"/>
              <a:t>Jo</a:t>
            </a:r>
            <a:r>
              <a:rPr lang="pt-BR" sz="2800" dirty="0"/>
              <a:t> 20,22)</a:t>
            </a:r>
          </a:p>
        </p:txBody>
      </p:sp>
      <p:pic>
        <p:nvPicPr>
          <p:cNvPr id="5124" name="Picture 4" descr="https://encrypted-tbn3.gstatic.com/images?q=tbn:ANd9GcS93diuQmSiZJTGoBObx2m6Hlb1nKqt3TYF5C_q4W5UQglaz1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8401" y="4581128"/>
            <a:ext cx="77048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A  </a:t>
            </a:r>
            <a:r>
              <a:rPr lang="en-US" sz="2800" dirty="0" err="1"/>
              <a:t>Leitura</a:t>
            </a:r>
            <a:r>
              <a:rPr lang="en-US" sz="2800" dirty="0"/>
              <a:t> </a:t>
            </a:r>
            <a:r>
              <a:rPr lang="en-US" sz="2800" dirty="0" err="1"/>
              <a:t>Orante</a:t>
            </a:r>
            <a:r>
              <a:rPr lang="en-US" sz="2800" dirty="0"/>
              <a:t> é 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luz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ilumina</a:t>
            </a:r>
            <a:r>
              <a:rPr lang="en-US" sz="2800" dirty="0"/>
              <a:t> e </a:t>
            </a:r>
            <a:r>
              <a:rPr lang="en-US" sz="2800" dirty="0" err="1"/>
              <a:t>orienta</a:t>
            </a:r>
            <a:r>
              <a:rPr lang="en-US" sz="2800" dirty="0"/>
              <a:t> </a:t>
            </a:r>
            <a:r>
              <a:rPr lang="en-US" sz="2800" dirty="0" err="1"/>
              <a:t>ensina</a:t>
            </a:r>
            <a:r>
              <a:rPr lang="en-US" sz="2800" dirty="0"/>
              <a:t> e </a:t>
            </a:r>
            <a:r>
              <a:rPr lang="en-US" sz="2800" dirty="0" err="1"/>
              <a:t>educa</a:t>
            </a:r>
            <a:r>
              <a:rPr lang="en-US" sz="2800" dirty="0"/>
              <a:t> a </a:t>
            </a:r>
            <a:r>
              <a:rPr lang="en-US" sz="2800" dirty="0" smtClean="0"/>
              <a:t>“</a:t>
            </a:r>
            <a:r>
              <a:rPr lang="en-US" sz="2800" dirty="0" err="1" smtClean="0"/>
              <a:t>fim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que</a:t>
            </a:r>
            <a:r>
              <a:rPr lang="en-US" sz="2800" dirty="0"/>
              <a:t> o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crê</a:t>
            </a:r>
            <a:r>
              <a:rPr lang="en-US" sz="2800" dirty="0"/>
              <a:t> </a:t>
            </a:r>
            <a:r>
              <a:rPr lang="en-US" sz="2800" dirty="0" err="1" smtClean="0"/>
              <a:t>seja</a:t>
            </a:r>
            <a:r>
              <a:rPr lang="en-US" sz="2800" dirty="0" smtClean="0"/>
              <a:t> </a:t>
            </a:r>
            <a:r>
              <a:rPr lang="en-US" sz="2800" dirty="0" err="1"/>
              <a:t>perfeito</a:t>
            </a:r>
            <a:r>
              <a:rPr lang="en-US" sz="2800" dirty="0"/>
              <a:t> e </a:t>
            </a:r>
            <a:r>
              <a:rPr lang="en-US" sz="2800" dirty="0" err="1"/>
              <a:t>consumado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toda</a:t>
            </a:r>
            <a:r>
              <a:rPr lang="en-US" sz="2800" dirty="0"/>
              <a:t> boa </a:t>
            </a:r>
            <a:r>
              <a:rPr lang="en-US" sz="2800" dirty="0" err="1"/>
              <a:t>obra</a:t>
            </a:r>
            <a:r>
              <a:rPr lang="en-US" sz="2800" dirty="0"/>
              <a:t>” (2Tm 3, 16).</a:t>
            </a:r>
            <a:endParaRPr lang="pt-BR" sz="2800" dirty="0"/>
          </a:p>
        </p:txBody>
      </p:sp>
      <p:pic>
        <p:nvPicPr>
          <p:cNvPr id="9218" name="Picture 2" descr="http://psssv.com.br/wp-content/uploads/2014/03/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" y="-358"/>
            <a:ext cx="9146341" cy="40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58112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>
                <a:cs typeface="Times New Roman" pitchFamily="18" charset="0"/>
              </a:rPr>
              <a:t>As primeiras comunidades se deixavam conduzir pelo Espírito de Jesus (</a:t>
            </a:r>
            <a:r>
              <a:rPr lang="pt-BR" sz="2800" dirty="0" err="1">
                <a:cs typeface="Times New Roman" pitchFamily="18" charset="0"/>
              </a:rPr>
              <a:t>cf.At</a:t>
            </a:r>
            <a:r>
              <a:rPr lang="pt-BR" sz="2800" dirty="0">
                <a:cs typeface="Times New Roman" pitchFamily="18" charset="0"/>
              </a:rPr>
              <a:t> 4,31;13,2</a:t>
            </a:r>
            <a:r>
              <a:rPr lang="pt-BR" sz="2800" dirty="0" smtClean="0">
                <a:cs typeface="Times New Roman" pitchFamily="18" charset="0"/>
              </a:rPr>
              <a:t>). </a:t>
            </a:r>
            <a:endParaRPr lang="pt-BR" sz="2800" dirty="0">
              <a:cs typeface="Times New Roman" pitchFamily="18" charset="0"/>
            </a:endParaRPr>
          </a:p>
        </p:txBody>
      </p:sp>
      <p:pic>
        <p:nvPicPr>
          <p:cNvPr id="6146" name="Picture 2" descr="http://carleos.epv.uniovi.es/~faustino/evangelizacion/e1/b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0375" y="450912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</a:rPr>
              <a:t>Cultivo pessoal da </a:t>
            </a:r>
            <a:r>
              <a:rPr lang="pt-BR" sz="4400" b="1" dirty="0" smtClean="0">
                <a:solidFill>
                  <a:srgbClr val="C00000"/>
                </a:solidFill>
              </a:rPr>
              <a:t>espiritualidade:</a:t>
            </a:r>
            <a:r>
              <a:rPr lang="pt-BR" sz="2800" b="1" dirty="0"/>
              <a:t> </a:t>
            </a:r>
          </a:p>
        </p:txBody>
      </p:sp>
      <p:sp>
        <p:nvSpPr>
          <p:cNvPr id="4" name="AutoShape 2" descr="data:image/jpeg;base64,/9j/4AAQSkZJRgABAQAAAQABAAD/2wCEAAkGBxESEhISEhIUEhASEBQQEhQUDw8PEhQVFRQWFhQUFRQYHCggGBolGxQUITEhJSkrLi4uFx8zODMsNygtLisBCgoKDg0OGhAQFywcHBwsLCwsLCwsLCwsLCwsLCwsLCwsLCwsNywsLDcsLCwrKywsLCwsKyw3LCsrLCssKywsLP/AABEIALkAyAMBIgACEQEDEQH/xAAcAAACAgMBAQAAAAAAAAAAAAAEBQIDAAEGBwj/xAA+EAACAQIDBAgDAwsFAQAAAAABAgADEQQSIQUxQVEGEyJhcYGRoTKxwRRScwcjNEJicsLR4fDxM1OCkqJj/8QAGQEAAwEBAQAAAAAAAAAAAAAAAQIDAAQF/8QAIREBAQEBAAIDAAMBAQAAAAAAAAECERIhAzFBE1FhcTL/2gAMAwEAAhEDEQA/APLq1WxsNw09NLyCPcjx7I8eMEzX1l9FidF37pzcdZrhBbMb3I0vwzHT2v7Rjs+sHbJcjMbdm1z3RJXrhbIv+TIYPGsKi5eDgseHDTuETw77P5O/GynQgKwZfu6XU8BrvPhunUbGwVUCzoQOA11gnRmhmVG1Abne4t/Uz0nA0lKiL4eXoNb8XiW2MAUqvca5jcWsQbwZaM9J/KLslVTr1HHK5A3fdJ7u+eZtXnPc2a4pNSzolbCTFUQIPeXUxB4j0WjwujA6YhlOJwRtGMcMIvoRlhpuN01wojSi4EUUqlodhzfUxswlNqb38Ixw6QHCJxjaks6cRz6q1BJyM2J14RqQm5qYYxWGRm5EmYZGmMyQYzJO0/Hx0Br4a+sJonKp52uZQT2jbio+ssHw5ee/yi1dQCd/H5wvZqdoE7gb90pO6w3n5Rhg6PHlbzvwi716Nme3fbD2xlRQTrnHpPQ9g7YzeE8g2XQM7fYblbTnzvlV3iWPTyq1UKsAyMMrA7iDvE8R6W9Hzgq5p76bduk3Nd1vEHT0nrWycVuBgf5Qtj/acLnUXq0L1V5lbdtfQX8p0bnlnsc2b46/x44gl9OVLLknJVxFKG0hA6MLptENKOow2nU5Rcjw/DCZrTLDCPMDS4mK8FS5x/g04x4nqmOHWFqYLTMtVpfCGhAMtAlVMcZO86c1OpTZkbzLx+hxhkGM2WlLtEtGRpjMlTtMkrT8fHoqWfmOA7uUNuFQHmSBzNj/AH6QBdXJhSG9uSiwlNGzb1bhKJax46zqdmbOJG7faVdGdnZgCdSdfCdng8MF4Ti+X5PfI68Z5FGA2eANY5wtZEOpEA2hXCjTQxImLW/Pxk8y/Z79PS8Fjqf3rHhwnTYLFqRYkG45g37p5aML1uHZ0axQX5+UF6KbSqrXClri9ra851T5PFz6+Pv6C27s/wCz4irSHwo5yfuHVfY28oKsd9OMTnxlQfcC0/MDX3MSKJDX3Ri5BCElFOXpFGUXQjfBU+Ji3DLHeBXjA1ptg04xrRaLKBhYqiPCUxFSEUdTFtJo1w62HfK4S0IJsJtYMr3N5dmlpScWFpEtK88g1SHyaRaWlL1JFnlDPE1o8iTtMlDvMkbo8j5NpjVrbgN/DWWYMX14Egf37TdSjbsjjqfp7Qqnh8uUd9/WdV1Ak9up6FVswK8R7idgwsJwPQ+plqAfev7Gek06NxOD5ZzVdeb6nXF7cxjXN7+8T4esh31VHcWAnpVbZiMNRfyiDG9Dlc3RQPASuNTnA1/hj0T2gpSpSFZCHpOAoOt8ukQ7CqMlXNuKkGxnR7K/J7lQu1R81tFVitjvECXY7UWuwJvvvcxvk+ulxfYzpVhM7fa6etOqR1v/AM6lhcHkCNQYiUTp8DXKXFgyMMrodVYcj/OBbZ2J1Q66kS+HJ3nVqR+69uHJuPzn9k1PH/hWghNISinCqQiVjDCreN8ObRPReH0qvGZjhKlhLUeKaVW8Z4NSxtDAvo52el9T5QytV4espVgo8JTSa+s6JOekb7phTaSapKFaVGpDbwOCS8qapKXqSk1dZO6PIKapKGqSmpVlL1Yl0PBD1NJkFeppMkNa9n4+Y8Gcz68BcxtW1C+MW06WQ951jCsbL5a+M79+76DH+rMJWyVbjg1vK9xPT9lbQDKJ5Qi9pj3gj0nUbDx2gE5/ln6vidnHoBqibpY3KYgTG3khiJGWn8I9A2dtRWFja8D6RZDTJ4gTlMLjSphm0MYWpkcxOj+TueJfxc11Rs4XGY7uEJfawoEnRgRZkOquDvBER0tp1FQIEuRpu+sH+zVQRUrFjmBKLbKhtbtW5SU6pcz9XYyki1XFO/V5rpfUgEAgeV7eU2jyr/M1eb7RHU3l61ou62XU3mY2ovOq2VTyr3mcxsinc3O4R9VxmRe86CNn+09C8ViLtlB0EJotuibBvxO+M6NT2jzRbBdWrwlXWQVq15FqsW3rSLXqyoVIM9WRzxeqSCKlWVGpKGqypqsTVEcz6TUEerpMken4+fWxJL34gWEOK9kX/wAmKFaznxh1Nix15T1NxLN9irfKMNnaQNRGuCpTn3XRk1pVTCEqmCUxLlMgqLpVtY4wzAjWIqIjCnUyi99ACT3Qyl0d0aFK+4QjpFicNWoALcVaAupsLOpIzAex8pyFDG1cQ2WkDlsbsbILeJ+kd7V2HUoUadS4KVAFaxuQ3C/cbcJad5fSesSTtvskM0zTLXItck7gASfQQpNk4hlZxSconxkixGlzobE6chEkToIGE4fU2gkOwYtrMx/g3CgDgJRVxZdu4boBXxVhYHfI0H4wBx0mGrQx8RYWiHDVu+WnFXO+bocNxWkateLkryDV4OtwY1WY1aAddrIvWi2nkFGtKmrQNq0pavFoyGdSvpNxVVr6b5kmZ4ih1vGiG5B5xXY2vCsBV4ek9nc7OuXF5eOgwdKOKCxRg6ka0ak4NuvI0SaylHlgeTP0ShhVGrFytCaV4WGUi7sFVASTpYZflGPSM1sNTp4dzfrB1vEgANYBfMa+MzYWIFNwTOp231GISjVOr0KoZLcb71PdcA+Urj6vtP5Na7JPpzHRzAVKVQVqiMlvgDAqxv8ArBSOROsPxW16lwxN8tRQe9WJDL4S2rtE1arZibKoIv3k31gCYtBVClQ6swNj8PZ11EXv4bM/uENfBMr1BlbJTcrmynKLE2u24aWmF7Tr8VtoBXBRctxnUCysrnK1xz3G/dOL2hTyO9O+isQDzH6p9LesNTubPdRD3MJptF4a0vp1IpTEVrCSStADVkxUg4xkK8j10ANaa62KMH9bK6leCGtKalWbgi2ryhq0EetKWrQcMOq4iZFdWtMg8WcW2G7NhvG6BUqZDX9I0ErqU9b9956OdX6Ruf0Zgn3GNqTRVgV0HjGRqhFud/Ac5zb930vn1O0WrGWBzE5xjnjbw0EktdvvH1MH8dD+SHSVYUmJnO/an+8fnJDFv94+0HhR85XR/biI+2HjOwVZu0Tny8Qu4E8rm/pPPziWP6xnTdBhd6zHgqjzJJ+kW5sN5yzjpsAoaqwO7ID72g+Npha1K2gzkHzUj6w3CkB3PcB7mLdr1O0pB1FRT7wT6Ce9L8aFIqrxam9vFRmHyiTbLAijUH69Kx8UNr+hWdKcKvWqCfiOX/tp9YqwGBpvRQVRmNCqwK3K5swAIJHIoDGlHnc8jng0mHjurs7Cs17tRBuuVbuAwt2rsSbdoad052rdWKnepKnlcG2kPErmz7EZ5b1kDDyQebhRReazwbPM6yDjL2qSp6krLypng4ZJ3lD1Jqo0HdpuCnUqTINUMyHglSiTqJpLUpyGNOVSOJl/ulvqC9lU7qJTiq2drjcNF8IfgcMww5YDeMo89/t84sKxZztoa+pGxJqZirfjMAj9IkDNgyImExWTLTt+jmBrYem3WIUaoQ6g5blbWU6HTjodZyewsMKuIpIQSpe5tvspuR8vWejGnq2pYZjYnfa+4/3xkvlv4pmfqinVJZxyCn5wHaIOUHlr8ofTI6w/u/WC7bPYPhJRQftHEWNwd2sqWoOuq2+GoRVA/eFz73lOLXt34WEyiL1F5CgvoC03TY+qXbYqAWKn4X9m0+dor2qLVGI3MFcf8hc+94x22oy1Mu8WPowirahsyd9JCPeVyTd7lUHkw8EzyQeFISWkS8oNSQNSYYINSQZ5Q1SRLzcFYzSlmmmaVlpuM07TJW7TUPGE0rKLmCYbDNiqoVfgU9puEjgtnV8QwBOVTvP8hPRNj7Ip0QtNBbmeLE8Tzh1Zj/o86W7VApNTog2y0g5Gm9v6ARVUwCtp8LHd91vDvgvSzEs2OqOLLZwlNtbEKMuVu4kGx8ZbgsUtVWpvdW4jcQeDLylJj1Ebr2AxGEembEefCUxsuMdDkq2b7rncw7zwPfJ42hTIzKLD5Hvm5RlhKTNXksQMrWOhO7kfAyu/85hdF0Jpnry9tEUeFyd3oJ2lAmx1vYkf37xZsXBLQogD4iAzHmxH9iH7OuUueLE+pnLvXarJyMRPzn/D6iDbUS6N4fSM8gFzxIt5QeugI7jElFTjG7IP7IPsJVhGuSeVAD/239JZiBcAclAlGBYAOCO0Bv7id3rDBl9F2MJIq3/2yYo2q1zT/BX5tHdVr9aOdJ/leI9snSh+CfZzLZJq+gYaZmlOaazxk1xaQLSBaQLTcFYWkS8rJkSZuMtzyDNKy0rZoeCsdpkoZpuHjddp0aw+aoAZ2uzcLmxAHC/hAthbLVGS6FKrIWZGAupGhF+e425To6ajDl6xUtlUtYak+HfJTF77HW/6eYdLujRwtY4eoS9KrmbDVG3su9qTH7wvOUrpVokCoGZV0SqPjXubnPoLpVsVdoYM07ZamUVaLEWZKgF1PdynjOExPXKyutq1MlKqnmNCfadkvHPzvsEmJWstidw3jevf4QR9oVsObVAKtPgd2ktxODNJs6aD2I4gyTsrdhh2G+E8jyhLUHCVVsp/NP8ACeNN+HhF9GoTmVvjW4Mpu+FcjfTbhvB7oVirFkqrqrrlbxG681nrjTVeoL/oqeaLbzUWhdMZVVeQAgWxO3h6BP8AtqT5CH1DPMrs/Eaj6QR60tqtBSYGTRrypnA8bWmlO8wOrVjRqnhbGpY/rAr6giINrj81hzyFRD5FT9Y0wtf86p/avE20al6VIc2qN7IJbMLfovJkCZEtNEyqaWaZmkLyGaDgrM0izSGaRLQ8ZItK2eRZpWWh4yZealRMyHjdfSNRA4/bW5VtAynuP0kPtitUp0ixSsClQggai1rcu0bjxBmUN8R7c/TcP+F/HJ2lkdzTfd6zw38p+DOD2h9opiyVlzMBoDwYT3DifEzyv8t/w0PB/wCGX/SxzDsrrcaowuDyi7FYMlSBv3qeRktifo6+LfOFVt0P6Uj60VkKNo458DxEX4CrlLUm3E+hG4y4/pL/AIn8oPtL/W8xKf3E3rPRbEhsLS5qCh8VNobUqxD0N/Rz+M8cCeX8nrVd2f8AzGVGlGaWvKOMQUXbSAVmhlTdAK0fLKKLdpjyRj/5MVbUNuqXlTv/ANif5RpR3VPw3+UVbb+Nfw0/il8k0XkyBM2ZAyhW2MgTNmRmBkiTJSDQsizSsmSMgYYDRMyYZkY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ESEhISEhIUEhASEBQQEhQUDw8PEhQVFRQWFhQUFRQYHCggGBolGxQUITEhJSkrLi4uFx8zODMsNygtLisBCgoKDg0OGhAQFywcHBwsLCwsLCwsLCwsLCwsLCwsLCwsLCwsNywsLDcsLCwrKywsLCwsKyw3LCsrLCssKywsLP/AABEIALkAyAMBIgACEQEDEQH/xAAcAAACAgMBAQAAAAAAAAAAAAAEBQIDAAEGBwj/xAA+EAACAQIDBAgDAwsFAQAAAAABAgADEQQSIQUxQVEGEyJhcYGRoTKxwRRScwcjNEJicsLR4fDxM1OCkqJj/8QAGQEAAwEBAQAAAAAAAAAAAAAAAQIDAAQF/8QAIREBAQEBAAIDAAMBAQAAAAAAAAECERIhAzFBE1FhcTL/2gAMAwEAAhEDEQA/APLq1WxsNw09NLyCPcjx7I8eMEzX1l9FidF37pzcdZrhBbMb3I0vwzHT2v7Rjs+sHbJcjMbdm1z3RJXrhbIv+TIYPGsKi5eDgseHDTuETw77P5O/GynQgKwZfu6XU8BrvPhunUbGwVUCzoQOA11gnRmhmVG1Abne4t/Uz0nA0lKiL4eXoNb8XiW2MAUqvca5jcWsQbwZaM9J/KLslVTr1HHK5A3fdJ7u+eZtXnPc2a4pNSzolbCTFUQIPeXUxB4j0WjwujA6YhlOJwRtGMcMIvoRlhpuN01wojSi4EUUqlodhzfUxswlNqb38Ixw6QHCJxjaks6cRz6q1BJyM2J14RqQm5qYYxWGRm5EmYZGmMyQYzJO0/Hx0Br4a+sJonKp52uZQT2jbio+ssHw5ee/yi1dQCd/H5wvZqdoE7gb90pO6w3n5Rhg6PHlbzvwi716Nme3fbD2xlRQTrnHpPQ9g7YzeE8g2XQM7fYblbTnzvlV3iWPTyq1UKsAyMMrA7iDvE8R6W9Hzgq5p76bduk3Nd1vEHT0nrWycVuBgf5Qtj/acLnUXq0L1V5lbdtfQX8p0bnlnsc2b46/x44gl9OVLLknJVxFKG0hA6MLptENKOow2nU5Rcjw/DCZrTLDCPMDS4mK8FS5x/g04x4nqmOHWFqYLTMtVpfCGhAMtAlVMcZO86c1OpTZkbzLx+hxhkGM2WlLtEtGRpjMlTtMkrT8fHoqWfmOA7uUNuFQHmSBzNj/AH6QBdXJhSG9uSiwlNGzb1bhKJax46zqdmbOJG7faVdGdnZgCdSdfCdng8MF4Ti+X5PfI68Z5FGA2eANY5wtZEOpEA2hXCjTQxImLW/Pxk8y/Z79PS8Fjqf3rHhwnTYLFqRYkG45g37p5aML1uHZ0axQX5+UF6KbSqrXClri9ra851T5PFz6+Pv6C27s/wCz4irSHwo5yfuHVfY28oKsd9OMTnxlQfcC0/MDX3MSKJDX3Ri5BCElFOXpFGUXQjfBU+Ji3DLHeBXjA1ptg04xrRaLKBhYqiPCUxFSEUdTFtJo1w62HfK4S0IJsJtYMr3N5dmlpScWFpEtK88g1SHyaRaWlL1JFnlDPE1o8iTtMlDvMkbo8j5NpjVrbgN/DWWYMX14Egf37TdSjbsjjqfp7Qqnh8uUd9/WdV1Ak9up6FVswK8R7idgwsJwPQ+plqAfev7Gek06NxOD5ZzVdeb6nXF7cxjXN7+8T4esh31VHcWAnpVbZiMNRfyiDG9Dlc3RQPASuNTnA1/hj0T2gpSpSFZCHpOAoOt8ukQ7CqMlXNuKkGxnR7K/J7lQu1R81tFVitjvECXY7UWuwJvvvcxvk+ulxfYzpVhM7fa6etOqR1v/AM6lhcHkCNQYiUTp8DXKXFgyMMrodVYcj/OBbZ2J1Q66kS+HJ3nVqR+69uHJuPzn9k1PH/hWghNISinCqQiVjDCreN8ObRPReH0qvGZjhKlhLUeKaVW8Z4NSxtDAvo52el9T5QytV4espVgo8JTSa+s6JOekb7phTaSapKFaVGpDbwOCS8qapKXqSk1dZO6PIKapKGqSmpVlL1Yl0PBD1NJkFeppMkNa9n4+Y8Gcz68BcxtW1C+MW06WQ951jCsbL5a+M79+76DH+rMJWyVbjg1vK9xPT9lbQDKJ5Qi9pj3gj0nUbDx2gE5/ln6vidnHoBqibpY3KYgTG3khiJGWn8I9A2dtRWFja8D6RZDTJ4gTlMLjSphm0MYWpkcxOj+TueJfxc11Rs4XGY7uEJfawoEnRgRZkOquDvBER0tp1FQIEuRpu+sH+zVQRUrFjmBKLbKhtbtW5SU6pcz9XYyki1XFO/V5rpfUgEAgeV7eU2jyr/M1eb7RHU3l61ou62XU3mY2ovOq2VTyr3mcxsinc3O4R9VxmRe86CNn+09C8ViLtlB0EJotuibBvxO+M6NT2jzRbBdWrwlXWQVq15FqsW3rSLXqyoVIM9WRzxeqSCKlWVGpKGqypqsTVEcz6TUEerpMken4+fWxJL34gWEOK9kX/wAmKFaznxh1Nix15T1NxLN9irfKMNnaQNRGuCpTn3XRk1pVTCEqmCUxLlMgqLpVtY4wzAjWIqIjCnUyi99ACT3Qyl0d0aFK+4QjpFicNWoALcVaAupsLOpIzAex8pyFDG1cQ2WkDlsbsbILeJ+kd7V2HUoUadS4KVAFaxuQ3C/cbcJad5fSesSTtvskM0zTLXItck7gASfQQpNk4hlZxSconxkixGlzobE6chEkToIGE4fU2gkOwYtrMx/g3CgDgJRVxZdu4boBXxVhYHfI0H4wBx0mGrQx8RYWiHDVu+WnFXO+bocNxWkateLkryDV4OtwY1WY1aAddrIvWi2nkFGtKmrQNq0pavFoyGdSvpNxVVr6b5kmZ4ih1vGiG5B5xXY2vCsBV4ek9nc7OuXF5eOgwdKOKCxRg6ka0ak4NuvI0SaylHlgeTP0ShhVGrFytCaV4WGUi7sFVASTpYZflGPSM1sNTp4dzfrB1vEgANYBfMa+MzYWIFNwTOp231GISjVOr0KoZLcb71PdcA+Urj6vtP5Na7JPpzHRzAVKVQVqiMlvgDAqxv8ArBSOROsPxW16lwxN8tRQe9WJDL4S2rtE1arZibKoIv3k31gCYtBVClQ6swNj8PZ11EXv4bM/uENfBMr1BlbJTcrmynKLE2u24aWmF7Tr8VtoBXBRctxnUCysrnK1xz3G/dOL2hTyO9O+isQDzH6p9LesNTubPdRD3MJptF4a0vp1IpTEVrCSStADVkxUg4xkK8j10ANaa62KMH9bK6leCGtKalWbgi2ryhq0EetKWrQcMOq4iZFdWtMg8WcW2G7NhvG6BUqZDX9I0ErqU9b9956OdX6Ruf0Zgn3GNqTRVgV0HjGRqhFud/Ac5zb930vn1O0WrGWBzE5xjnjbw0EktdvvH1MH8dD+SHSVYUmJnO/an+8fnJDFv94+0HhR85XR/biI+2HjOwVZu0Tny8Qu4E8rm/pPPziWP6xnTdBhd6zHgqjzJJ+kW5sN5yzjpsAoaqwO7ID72g+Npha1K2gzkHzUj6w3CkB3PcB7mLdr1O0pB1FRT7wT6Ce9L8aFIqrxam9vFRmHyiTbLAijUH69Kx8UNr+hWdKcKvWqCfiOX/tp9YqwGBpvRQVRmNCqwK3K5swAIJHIoDGlHnc8jng0mHjurs7Cs17tRBuuVbuAwt2rsSbdoad052rdWKnepKnlcG2kPErmz7EZ5b1kDDyQebhRReazwbPM6yDjL2qSp6krLypng4ZJ3lD1Jqo0HdpuCnUqTINUMyHglSiTqJpLUpyGNOVSOJl/ulvqC9lU7qJTiq2drjcNF8IfgcMww5YDeMo89/t84sKxZztoa+pGxJqZirfjMAj9IkDNgyImExWTLTt+jmBrYem3WIUaoQ6g5blbWU6HTjodZyewsMKuIpIQSpe5tvspuR8vWejGnq2pYZjYnfa+4/3xkvlv4pmfqinVJZxyCn5wHaIOUHlr8ofTI6w/u/WC7bPYPhJRQftHEWNwd2sqWoOuq2+GoRVA/eFz73lOLXt34WEyiL1F5CgvoC03TY+qXbYqAWKn4X9m0+dor2qLVGI3MFcf8hc+94x22oy1Mu8WPowirahsyd9JCPeVyTd7lUHkw8EzyQeFISWkS8oNSQNSYYINSQZ5Q1SRLzcFYzSlmmmaVlpuM07TJW7TUPGE0rKLmCYbDNiqoVfgU9puEjgtnV8QwBOVTvP8hPRNj7Ip0QtNBbmeLE8Tzh1Zj/o86W7VApNTog2y0g5Gm9v6ARVUwCtp8LHd91vDvgvSzEs2OqOLLZwlNtbEKMuVu4kGx8ZbgsUtVWpvdW4jcQeDLylJj1Ebr2AxGEembEefCUxsuMdDkq2b7rncw7zwPfJ42hTIzKLD5Hvm5RlhKTNXksQMrWOhO7kfAyu/85hdF0Jpnry9tEUeFyd3oJ2lAmx1vYkf37xZsXBLQogD4iAzHmxH9iH7OuUueLE+pnLvXarJyMRPzn/D6iDbUS6N4fSM8gFzxIt5QeugI7jElFTjG7IP7IPsJVhGuSeVAD/239JZiBcAclAlGBYAOCO0Bv7id3rDBl9F2MJIq3/2yYo2q1zT/BX5tHdVr9aOdJ/leI9snSh+CfZzLZJq+gYaZmlOaazxk1xaQLSBaQLTcFYWkS8rJkSZuMtzyDNKy0rZoeCsdpkoZpuHjddp0aw+aoAZ2uzcLmxAHC/hAthbLVGS6FKrIWZGAupGhF+e425To6ajDl6xUtlUtYak+HfJTF77HW/6eYdLujRwtY4eoS9KrmbDVG3su9qTH7wvOUrpVokCoGZV0SqPjXubnPoLpVsVdoYM07ZamUVaLEWZKgF1PdynjOExPXKyutq1MlKqnmNCfadkvHPzvsEmJWstidw3jevf4QR9oVsObVAKtPgd2ktxODNJs6aD2I4gyTsrdhh2G+E8jyhLUHCVVsp/NP8ACeNN+HhF9GoTmVvjW4Mpu+FcjfTbhvB7oVirFkqrqrrlbxG681nrjTVeoL/oqeaLbzUWhdMZVVeQAgWxO3h6BP8AtqT5CH1DPMrs/Eaj6QR60tqtBSYGTRrypnA8bWmlO8wOrVjRqnhbGpY/rAr6giINrj81hzyFRD5FT9Y0wtf86p/avE20al6VIc2qN7IJbMLfovJkCZEtNEyqaWaZmkLyGaDgrM0izSGaRLQ8ZItK2eRZpWWh4yZealRMyHjdfSNRA4/bW5VtAynuP0kPtitUp0ixSsClQggai1rcu0bjxBmUN8R7c/TcP+F/HJ2lkdzTfd6zw38p+DOD2h9opiyVlzMBoDwYT3DifEzyv8t/w0PB/wCGX/SxzDsrrcaowuDyi7FYMlSBv3qeRktifo6+LfOFVt0P6Uj60VkKNo458DxEX4CrlLUm3E+hG4y4/pL/AIn8oPtL/W8xKf3E3rPRbEhsLS5qCh8VNobUqxD0N/Rz+M8cCeX8nrVd2f8AzGVGlGaWvKOMQUXbSAVmhlTdAK0fLKKLdpjyRj/5MVbUNuqXlTv/ANif5RpR3VPw3+UVbb+Nfw0/il8k0XkyBM2ZAyhW2MgTNmRmBkiTJSDQsizSsmSMgYYDRMyYZ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http://oravemsenhorjesus.com/wp-content/uploads/2013/09/orar-e-facil-e-sim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0" y="-33369"/>
            <a:ext cx="9169080" cy="41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 descr="?pid=bl&amp;srcid=ADGEESjJAXavCyCpDVeVGKzB612dPx5GGyQALlzeQG1jOAfZm-C5Q-M4-DTlYQkVtYW7I7bxVF_1CgxzzSJWL53NVZ-a6BqZsw7Pr8uXCKcRprsQ1DjaEF3U8Vq_Z8HM5WZxGhFv8Ir0&amp;q=cache%3Ae8HkDDbXToEJ%3A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13298" y="778781"/>
            <a:ext cx="8514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 </a:t>
            </a:r>
          </a:p>
          <a:p>
            <a:endParaRPr lang="pt-BR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/>
              <a:t>Ter </a:t>
            </a:r>
            <a:r>
              <a:rPr lang="pt-BR" sz="2800" dirty="0"/>
              <a:t>uma comunidade religiosa de referência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/>
              <a:t>Fazer silêncio e se retirar, nos momentos mais exigentes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/>
              <a:t>Exercitar a oração de discernimento e assumir o risco das decisões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/>
              <a:t>Tentar descobrir o que está no mais profundo do ser humano por meio da meditação, contemplação...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3298" y="345755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</a:rPr>
              <a:t>Cultivo pessoal da </a:t>
            </a:r>
            <a:r>
              <a:rPr lang="pt-BR" sz="4400" b="1" dirty="0" smtClean="0">
                <a:solidFill>
                  <a:srgbClr val="C00000"/>
                </a:solidFill>
              </a:rPr>
              <a:t>espiritualidade:</a:t>
            </a:r>
            <a:r>
              <a:rPr lang="pt-BR" sz="2800" b="1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25760" y="3573016"/>
            <a:ext cx="8820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PT" sz="2800" dirty="0"/>
              <a:t>Não há, outra forma de viver a espiritualidade cristã a não ser procurar se exercitar cotidianamente na vivência da própria espiritualidade de Jesus</a:t>
            </a:r>
            <a:r>
              <a:rPr lang="pt-PT" sz="2400" dirty="0"/>
              <a:t>.</a:t>
            </a:r>
            <a:endParaRPr lang="pt-BR" sz="2400" dirty="0"/>
          </a:p>
        </p:txBody>
      </p:sp>
      <p:pic>
        <p:nvPicPr>
          <p:cNvPr id="8194" name="Picture 2" descr="https://encrypted-tbn0.gstatic.com/images?q=tbn:ANd9GcTIeZQW7s6GZIwTe8zjx938NzVrP6fV_zWSsnnwXH_YjYrA9mmX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" y="-27778"/>
            <a:ext cx="3171210" cy="24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QGzxgP53encRWggWJy4GrlZ9bDkKgiZarZRK7MBZfybUr7-q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30117"/>
            <a:ext cx="2808312" cy="24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oloboeocordeiro.files.wordpress.com/2011/09/jesus-nos-acena-na-direc3a7c3a3o-de-um-tc3bamulo-vaz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30117"/>
            <a:ext cx="3203848" cy="24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5260" y="314096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800" dirty="0"/>
              <a:t>Jesus retirava-se em oração para conversar longamente com o Pai ( Mc 1,37);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800" dirty="0"/>
              <a:t>Ouvia a voz do Espírito de </a:t>
            </a:r>
            <a:r>
              <a:rPr lang="pt-BR" sz="2800" dirty="0" smtClean="0"/>
              <a:t>Deus ( </a:t>
            </a:r>
            <a:r>
              <a:rPr lang="pt-BR" sz="2800" dirty="0" err="1"/>
              <a:t>cf.Lc</a:t>
            </a:r>
            <a:r>
              <a:rPr lang="pt-BR" sz="2800" dirty="0"/>
              <a:t> 4.1.18.18);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800" dirty="0"/>
              <a:t>Catequizava e formava sua comunidade de discípulos, enviando-a em missão (Mc 3,13ss)</a:t>
            </a:r>
          </a:p>
        </p:txBody>
      </p:sp>
      <p:pic>
        <p:nvPicPr>
          <p:cNvPr id="10244" name="Picture 4" descr="http://imagenesdejesus.es/wp-content/uploads/2013/05/imagenes-de-jesus-orand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16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35696" y="980728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solidFill>
                  <a:srgbClr val="C00000"/>
                </a:solidFill>
              </a:rPr>
              <a:t>Espiritualidade </a:t>
            </a:r>
            <a:r>
              <a:rPr lang="pt-PT" sz="4400" b="1" dirty="0">
                <a:solidFill>
                  <a:srgbClr val="C00000"/>
                </a:solidFill>
              </a:rPr>
              <a:t>de Jesus</a:t>
            </a:r>
            <a:endParaRPr lang="pt-BR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agenesdejesus.es/wp-content/uploads/2013/05/imagenes-de-jesus-orando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16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35696" y="980728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dirty="0" smtClean="0">
                <a:solidFill>
                  <a:srgbClr val="C00000"/>
                </a:solidFill>
              </a:rPr>
              <a:t>Espiritualidade </a:t>
            </a:r>
            <a:r>
              <a:rPr lang="pt-PT" sz="4400" b="1" dirty="0">
                <a:solidFill>
                  <a:srgbClr val="C00000"/>
                </a:solidFill>
              </a:rPr>
              <a:t>de Jesus</a:t>
            </a:r>
            <a:endParaRPr lang="pt-BR" sz="4400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299695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/>
              <a:t>Aproximava-se dos </a:t>
            </a:r>
            <a:r>
              <a:rPr lang="pt-BR" sz="2400" dirty="0" smtClean="0"/>
              <a:t>pecadores, atraindo-os </a:t>
            </a:r>
            <a:r>
              <a:rPr lang="pt-BR" sz="2400" dirty="0"/>
              <a:t>para uma vida nova (</a:t>
            </a:r>
            <a:r>
              <a:rPr lang="pt-BR" sz="2400" dirty="0" err="1"/>
              <a:t>Mt</a:t>
            </a:r>
            <a:r>
              <a:rPr lang="pt-BR" sz="2400" dirty="0"/>
              <a:t> 9,9-13;Jo 4, 4-30);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/>
              <a:t>Ensinava a construir um mundo novo de partilha, serviço, e paz (</a:t>
            </a:r>
            <a:r>
              <a:rPr lang="pt-BR" sz="2400" dirty="0" err="1"/>
              <a:t>Lc</a:t>
            </a:r>
            <a:r>
              <a:rPr lang="pt-BR" sz="2400" dirty="0"/>
              <a:t> 6, 30-40); 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/>
              <a:t>Encarou  as perseguições e permaneceu firme até a Cruz (</a:t>
            </a:r>
            <a:r>
              <a:rPr lang="pt-BR" sz="2400" dirty="0" err="1"/>
              <a:t>Jo</a:t>
            </a:r>
            <a:r>
              <a:rPr lang="pt-BR" sz="2400" dirty="0"/>
              <a:t> 4,34;18,19).</a:t>
            </a:r>
          </a:p>
        </p:txBody>
      </p:sp>
    </p:spTree>
    <p:extLst>
      <p:ext uri="{BB962C8B-B14F-4D97-AF65-F5344CB8AC3E}">
        <p14:creationId xmlns:p14="http://schemas.microsoft.com/office/powerpoint/2010/main" val="25831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11960" y="1580185"/>
            <a:ext cx="44133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“</a:t>
            </a:r>
            <a:r>
              <a:rPr lang="pt-BR" sz="2400" dirty="0" smtClean="0"/>
              <a:t>A </a:t>
            </a:r>
            <a:r>
              <a:rPr lang="pt-BR" sz="2400" dirty="0"/>
              <a:t>espiritualidade cristã é um jeito novo de viver a vida, de ver o mundo e do agir sobre ele, sob o impulso  do Espírito </a:t>
            </a:r>
            <a:r>
              <a:rPr lang="pt-BR" sz="2400" dirty="0" smtClean="0"/>
              <a:t>Santo”.</a:t>
            </a:r>
            <a:endParaRPr lang="pt-BR" sz="2400" dirty="0"/>
          </a:p>
        </p:txBody>
      </p:sp>
      <p:pic>
        <p:nvPicPr>
          <p:cNvPr id="11266" name="Picture 2" descr="C:\Documents and Settings\rodrigo\Meus documentos\Minhas imagens\EUCARISTIA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45224"/>
            <a:ext cx="750280" cy="10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ibsb.org.br/pics/artigos/08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5" y="0"/>
            <a:ext cx="9170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7530" y="671691"/>
            <a:ext cx="988086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6600" b="1" dirty="0" smtClean="0"/>
              <a:t>M</a:t>
            </a:r>
          </a:p>
          <a:p>
            <a:pPr algn="ctr"/>
            <a:r>
              <a:rPr lang="pt-BR" sz="6600" b="1" dirty="0" smtClean="0"/>
              <a:t>O</a:t>
            </a:r>
          </a:p>
          <a:p>
            <a:pPr algn="ctr"/>
            <a:r>
              <a:rPr lang="pt-BR" sz="6600" b="1" dirty="0" smtClean="0"/>
              <a:t>I</a:t>
            </a:r>
          </a:p>
          <a:p>
            <a:pPr algn="ctr"/>
            <a:r>
              <a:rPr lang="pt-BR" sz="6600" b="1" dirty="0" smtClean="0"/>
              <a:t>S</a:t>
            </a:r>
          </a:p>
          <a:p>
            <a:pPr algn="ctr"/>
            <a:r>
              <a:rPr lang="pt-BR" sz="6600" b="1" dirty="0" smtClean="0"/>
              <a:t>É</a:t>
            </a:r>
          </a:p>
          <a:p>
            <a:pPr algn="ctr"/>
            <a:r>
              <a:rPr lang="pt-BR" sz="6600" b="1" dirty="0"/>
              <a:t>S</a:t>
            </a:r>
            <a:endParaRPr lang="pt-BR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42837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Moisés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420888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Foi chamado por Deus para pastorear seu povo.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Possuía um grande índole.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É a maior figura do Antigo Testamento.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Cabeça, guia, legislador e iniciador de uma fé.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039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Moisés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42088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Foi um verdadeiro pastor que deu a vida pela libertação de seu povo e lhe soube dar uma fé, ensinando-o a “Ver” Deus nos fenômenos impressionantes da natureza.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997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11945" y="1628800"/>
            <a:ext cx="7509680" cy="43581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método da Leitura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Orante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quer nos ajudar a ouvir o que Deus tem a nos dizer, independentemente  do que a gente pensa, sente ou busca.</a:t>
            </a:r>
          </a:p>
          <a:p>
            <a:pPr algn="just">
              <a:lnSpc>
                <a:spcPct val="90000"/>
              </a:lnSpc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que Ele nos fala é mais importante e necessário. </a:t>
            </a:r>
          </a:p>
          <a:p>
            <a:pPr algn="just">
              <a:lnSpc>
                <a:spcPct val="90000"/>
              </a:lnSpc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melhor do que aquilo que pensamos ser bom para nós. Para isso precisamos ouvir Deus.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" y="50489"/>
            <a:ext cx="750280" cy="1072327"/>
          </a:xfrm>
          <a:prstGeom prst="rect">
            <a:avLst/>
          </a:prstGeom>
        </p:spPr>
      </p:pic>
      <p:pic>
        <p:nvPicPr>
          <p:cNvPr id="6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Moisés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42088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Como pastor do povo de Deus, Moisés se comporta como amigo e confidente que partilha as inquietudes e esperanças de seu Senhor.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Discute com ele suas dificuldades, dúvidas, desânimos e cansaços (Cf. </a:t>
            </a:r>
            <a:r>
              <a:rPr lang="pt-BR" sz="2800" dirty="0" err="1" smtClean="0"/>
              <a:t>Ex</a:t>
            </a:r>
            <a:r>
              <a:rPr lang="pt-BR" sz="2800" dirty="0" smtClean="0"/>
              <a:t> 33,12-17).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129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Moisés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42088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Expressou sua fé com firmeza, segurança e confiança absoluta em Deus.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Acreditou efetivamente no poder e na bondade de seu Senhor.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Sempre mostrou seu amor a Deus, obedecendo-lhe com estrita fidelidade. </a:t>
            </a:r>
          </a:p>
        </p:txBody>
      </p:sp>
    </p:spTree>
    <p:extLst>
      <p:ext uri="{BB962C8B-B14F-4D97-AF65-F5344CB8AC3E}">
        <p14:creationId xmlns:p14="http://schemas.microsoft.com/office/powerpoint/2010/main" val="15236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Moisés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42088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Mesmo antes de seu chamado para libertar Israel, a vida de Moisés transcorreu em clima de oração.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Moisés intercedia pelo seu povo (Cf. </a:t>
            </a:r>
            <a:r>
              <a:rPr lang="pt-BR" sz="2800" dirty="0" err="1" smtClean="0"/>
              <a:t>Nm</a:t>
            </a:r>
            <a:r>
              <a:rPr lang="pt-BR" sz="2800" dirty="0" smtClean="0"/>
              <a:t> 14,13-19).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Falava com toda liberdade com Deus. Em sua oração expressava a Ele suas preocupações e inquietudes, bem como sua confiança absoluta em seu poder, amor e fidelidade.</a:t>
            </a:r>
          </a:p>
        </p:txBody>
      </p:sp>
    </p:spTree>
    <p:extLst>
      <p:ext uri="{BB962C8B-B14F-4D97-AF65-F5344CB8AC3E}">
        <p14:creationId xmlns:p14="http://schemas.microsoft.com/office/powerpoint/2010/main" val="10917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jpeg;base64,/9j/4AAQSkZJRgABAQAAAQABAAD/2wCEAAkGBhQSERUTExQVFRUWFxsYGBgYGBoYGBccHRgdFBcYFxoYICYeGBwjGhoXHy8gJCcpLCwsFx4xNTAqNSYrLCkBCQoKDgwOGg8PGikkHyQtLCwsLCwsLCwsLC8sLCwsLCwsLCwsLCwsLCwpLCwsKSwpLCwsLCwsLCwsLCksLCwsLP/AABEIAQwApAMBIgACEQEDEQH/xAAcAAABBQEBAQAAAAAAAAAAAAAFAgMEBgcBAAj/xABJEAABAgMFBQUFBAgDBgcAAAABAhEAAyEEBRIxYQZBUXHwEyKBkaEyscHR4QcjQlIUYnJzs8Li8RUksiUzQ0RjgjRTkpOi0vL/xAAaAQADAQEBAQAAAAAAAAAAAAACAwQFAQAG/8QANBEAAgEDAwIDBQcEAwAAAAAAAAECAxEhBBIxQVETYXEiMsHh8EKBkaGx0fEFFDNyI0Ni/9oADAMBAAIRAxEAPwDR7TJBKqbzu1OmkV6+rBR268osE895XM7tTpEefKCgR1v0jTg7Gc8lKMmOBPT8tYPz7lzYwOXY1Jz9/wBdIrUkxdgeU9dKhJSOv7xJUG6/qhvr3awVzgy3XQheDT0/pjuHryhQl6en0jp4aMvT0+keVK66EOmVp6f0xzsnOXp/THrnhvBHcEPdgRuPk3wjqZfXnHrnrWGOz4wtEvrrnD4lwSsNgdiW6bWBcj1gdKsx684myrK2fWcGpVlHXhChZR1/eFOoFYGiVy6eH5Vjc7uv7RJNmr9frEuXLYfXnrASkEkQ5d3AcOm+USE2FO8dUiSevXWEqmAbxAbmzrRMu6QnCefwEehFgm0PP4CORNNPcVQhFxTIVoPePM+/lCA+kR507vq/aO7XlHZVoOnTRUo4JG8ktn656xBt1mJ/vz1iWm0nj156wszHGdTr9dY4m0e5KvPsRHXyMRexOvrFpnyH4dPrEKfYh14w5TBaAIlRNsd0qmJKjhRLGa1UTyG9R0EEpV1pA7SYHSD3UjNZD0ycJG8+ERLdMXMIKshRKQGSkcEhqZR3e5YQSSXJxMyzy/Ylmcob5ndTzCUh/OO/4/M/AmXL/YQkepEQDJhsTEgsSkcyBpHtkeufU5vfQLy78tB/G+hAI90E0KSv/eSZSjxAwq37xAGyzJbjvpfg40+cHJCYXKMeiOqUu5IFzyj/ALssfyrP+kjOECThLGhG40b1iQgV6+esS8YPdUeSuHOtRCtzXmHZMgOej9dI6CePry1hyYSlRB3dcYYmWhvPj9Y6sgNWHQvX15awnttfX6xG/Tnp174QLZr68tYKxy5JmT9eq6w2qb156wz+kvv9eWusOS5j9fWCtY9cJXeO6efwEeh6wJ7p5/AaxyJpPI1VXFWKnaZhxqp+JXvOkeRbCDWCttuclSqDM+86QOm3Wodc4rjKLQppjgt2Tn15frQ6m37n9f6oFrQpJb489YSh3z9f6oJxTOBqTbtX8frEizoExTGiQHUeCRnFfxkZHrzgoDhsus5XjgSz+Zhcl2CiJtVoM5ZLMnJI4JGQ9mIdvIloK1ZD6sPZhVmDdcv1Yqe1luVMtCJKMgK0oCd5pugKs1SjcKnB1JWBV4X/ADZywlJwuaBNPMwckXNIkISuerEtWYzBMKsWwXaYVJLHiX+UXCw7BISxm9/TdGLV1iabldmn4SWFgpS7WAxTJATuOb8+EFbitswGkxAH/lmoGju4MaAq45eHDhDRSbTcyZNqXvSztw38YGhqN0mkmhc4LaWSw2wLAJod4fllWHVzdfXlrFPnbby5YZKDR6+Ohgmi+caErSXCgDn9Y1qMvEIqi2lgWrtJZYupAcVzTvGeYeA82c+/qrb47YrwUlaVcDWuYLA7+EevCTgmqS9AXHIsRv1iiK2uwtu6uMlXT89Y89evnpDRVru4/WFKXr689YbYEkS0a9eekPSaNXqmsDys7j689Y8lauPr9Y5Y8Wu65gKDz+A1j0DLnUcCq/i4/qp1j0RVI+0yuFtqDMwcs4jWiRr15w6RWFkPv9frHFgB2ZWL3ks53/31gYl+v7xbrVZwrM7ut8CJl0b3684rhUVsiXGwM7LrzgpesthJR+WUPMuqGzZd3W+Jd9SCVoIGcpHuI4R5y9pHl7rBfZU6+UUO7bApVqWM1D5xoi7Jmwry56cYzC1TAibMKlLCwS7Ehq721MZ+v9pJfXQr0nLNGu+XNlgOnLTlpFnsttUWBjONib4nLtKZExRXLUnEnFmGrwDv8IibW3zORaCDOWmW7gJ7oA3VasYLo3ltfkXSu+DY8RMZ/tXKmif3FYSfLxj1w28Kw4J8wGntKxJOVC+UFdqu7LTNKQSM60PGDoPw6iV3m/IDTayVSx3fPYlaQtyWIbXKvOJ1zPgKSwIUaPQb29qIs7a6YqSoy5ShLSaqGQ4tvIrD+xkozStTs7H36xtaWSU+SStF7eAwmXwO/r8UTL1ST2SnzlpeuZBb82kTxYABn68/1o9eVnpLD+yjjxJPGLt6ckS7cMArGp8+X60NV4+v9UTVSjx9df2o4JGvry/Wh24Ajg6+v9UcUvX15/rRJEgnf68v1oV2Gvr/AFax654mXUrun9o79B+tHomXVZTgP7XHQax6JZtbmNUmlYJmTHBJenXviQS3jDaZtc+vOJVJlFkhoWbd174bm3f7vlrE7Eev7wlc/SOqTPOK6gz/AA+F2u78SUFnYYfiN0TEr0hyWtyxGfv8oJzlyDsQF/w9tzeH01jPJ+y/a2yelVAVPXIhVW90assA7j5fSMx2ztxkW8kUBloJifVSc4WXI6gtswrdFjQm2TMAcSZISDweJF4bLC1powVv1AL7jFFu7ambJXMKQVCcWrR93lF9uadOSEzFYQSKpTk2b5xlVISjZ7ipPISuvZpKUoCgk9mnClvwh4jbfYTZSgUeg8xD9tvVQqktxf8A/UU3aq/FKwVfvBwDmBXjAUVOU093cZKNs9BpIEtNoK2aVLCJf5XKQMOpeLJsNZezs4JpiatAWpwOWcViyz/8QtUuWlGCQipTRyakqVXflGkyZQSwyAybcBo8a+kpuK3SItTNN2iSJVWbfr9YdtMkFRfg3l4w/ZZbVBdvU5DfDRkF86/21im+RFsEObZB8vXWIq7GHofX+qCipJ48Os48mS1c/H6wxTsBtuCjZTuPr/VDlmsRcOeFH5axPmNw9eesKlrAr1v1gvEdjmxXJNkksnx+A1j0dRP16847ErTbKFttwdloeBNptYFrloOQSeTmgesKv+8hKs5KTUsHHPnpFfN4YrYhRI/Dv4eMRzqSVSKS9TuLF4MvQ+ceMmn1jotaSKKHnChNG4vFGQsDQI4QohLO3pCyoQ2pSTu9I7ye4ECagudHPhGNbSI/SJy5yj3Sp0/s5JGUXfaraOzSkTAJie0KSAgHvEmjUFM4zK77zdWFQBSWp4vwpA1IcHoN5ZDkyVTpyZZOAEsOI5axbE2idd8xCJiu0lLAGJqpHA6wLkXa88TAlgFODqS4EG75s3bJSM9WyINB6QHaz7jGlLDLEuYFyiD/ANqnzFM65xWLzuzGgrUsAJB3733B88vWLBd8hXZAbhhz4u590dVd6VEpUDgUGf8ALvcVzHwgIUdt2lye39H0O7ByZaZAUAApROIvWhIG+Ln2SVCh8Xy9YqGxMpAE2WJgwpWcLnvKB3s+VIuyZQZhQRZKySsIs9zGlTQBTdr9YSbQHhzCA9aVMQ7RPCZapgLhKSQXp748kmcbsdtdvQhaA9CS9dGHrDv6WkNn5/WKtIvAlXeLk55a5d6kH7unhQwvucVrnzh06aihUZtskG0o18/rHpUxBy9/1hciyhQcKcaeXHSJUqygDKEyklwMUZM9KAaPQiZakpJBfoRyJnXpp2chmyRkIvlcxBBJqqgJ8ILZT0fPxzeKRMmhCmdnL56xYdnrzM5QSXpk55axPFb5qXmv0Z5qyLh/iCQpyqhegPNqvCxbVAFaQcJBAL1ERbPZt5SlvH/7RW9p9uxZ0GRKAVMILl+6h92ZdWka7nFIWqbk7IN3/toLMmsw4swihJ8CKRn19/aLaZ4KQsoQfysFHTENOEVe0zzMWVrLqJqeMMY6xNOs+EW09PFZeR3tavvgxdIBUArJ3+JaAEzoRMsNpKXY55/KFrIc42L5cdoHfck4apHnXyYeMWWzJSJKB+LECfkPOKzYA00KQKJQAX3lu89cos1itjyykAEpqSTyLiscv5CbBmXMGFRADKffVNHAbnEG32o9gQssc9OiI9InDD3izl3HgwNcm3wC2mvfsrOuoUSQkOztmKQUrWt6HYQyUa8r4mItS5kpSkF6EE5bgeNGi07PfahNSQmeumQPA0zD5RniVOrzf3xIkyCQev7x6NXZ6FcdL42LG3G/1Llg4qK4NlnmDvaGbXb1FDBwC1H5axlNz7TTrMGBxIf2VZDi3D3Ro1x3ybTKxomMBQp3pPDPLWL6dSMlgya2mlTeeCehw1aby+WntcTEiZaTuUzitW/m1hq0oSEhlur8Tv8APSGpMzEpIBxENnkdM4bl5EBiz3nhAALcS/OucSpl9BKVKxksC1c89YGWi1rQAlSAx/KX4axWdor7mJUJaO6gjxy56xLWkoR3NBxTbLPdm0KpqVKLe02/cBrHoDbLrPZKr+P+RMcjKUk8tK/oh+UUe95SSApNCPnE3Zm9uyPdDvm+7duIpEC2WJXB8VeqxHlTCgMGfrXhC4SccxDaui3bTbeiXJwyy8xQYEGieJzz4Rlk2e5JJcmpf3njD1tnlaidwpEXTjFniOXJfTo7IrzOYoUUk/DpoSvcI4+7SB5GtbW4yOHh5QvtSkh3LQgp3xxQ8PWOpgONyw2TaYollIPDm1aaxZrl2oSEEn2nS1aNVxmN0ZyZSjwPvhXYrG4+vzgtyB/t5dEy/wBq2yBSTjVl7I5uAK7oqV5Xwu0TMayw3An3k74Hy5UzPCSPH5w9Ku2ao+wonk2tax6VRdxlOhP7MX+B1LO+mY+MH7qs2GUpZ8PWI923GB3p6gkCuEEEltxrSJ1ptZnES0BkigyZvOI6k08I29JQcFeXIBnSCST58oeua+JlmmY0FiMxuUOB5wYtNkSlO52001gda7EweGU69gK+hUk2aNdm2SJ4BSA+9O8O9AHrE6XakrmFDhC0jFQ1AffXPSMas09UtSVJOEijiLjsleyu3Uon2g7EpqRzLxXV1coR3JJtHzktCou74L/Jskwik0f+rlrFf2rs2Hs8RBV+qXfLOsEbTeKZEgv35ijvO8kk78gA0Q7dapdqlgJZC01Z6H1jtavvp28k+SGMdsrEjZOeRKWP+p/IiPQjZ2zzEomAkH7zMEfkRrHohjFNcooUVbINNplKXNScwtfFh3yOMVe+1plhTM6qDQbz5RMtxKZ03d96v/WqK5edqxTC+SaD4wqMLSdhumh4k0iBOpQeMcly8KXOZyhclGJTnIZ/AR1TrWEp4xR5G9GPNS3lFCZNlKq1pnEgXMoy1rb2Q4GgzeDVmuvCjLup38T5botOzlyY5Zp7QIy4huEFT9q8unQg1k40Wqay+ZP4GVlJbFu90eHq3Dxif2ZlzFS1D2VFJpwMRrXZMJydO48I9uzZhuluh4kPvGcD1BY9aQ6gzB08MqL5Q/Z55HWUedw6MocNtehKk2mbuHAZGJCbVP3P6/OEyLfEqXbjxyhLv2RqwhFr32Lst3rWXmK9frBVExMsMPf8jApFpJo/DjEwWlCdecJldlcNsVgfwYi5LD376VyiFes8FwKsOOtDnDdsvoq7qXbR/POPWGwlZxKoN+4QUY2ywZVVPEBlNgJwpzUoOKtrSsH9jJCe0nYs0yjnuPN9IDWuantEupSUpUGIzAB3Vi/XUmxscMuepax3jhVVzvOUBXb2WV8mPrJ2nt9CsXremN2J+frDF2LUoklw3XGNEk7GyinEhDb2VXhwMJl3WEqLpAO/01hXjxXs2MKcLckTZeWOyVX/AIh/0p1j0Wa55ACFMR7X8qdY7DIVU19fsL2XMf2pVgmzWU/3kzzK1U8IrBc03mDG1Mx7TMQ+U2Z54yYHTTgSTvPnFSVka+go4bfHUamUAQM4MXLdWWWJVAeEQ7psTkE+0fTWLxs3dJUXG8sOVXMLk/so1qk1QpOtLnhL9AlL2aKrMSA4A4eZyiybGXV9xUV5N8IPSLtEuQUsPZijW/7Q5djQqXLAmTcm/Clt5IHpFcZKzje2D5NqU5XeWyo/aFcBkWtUw+zM99N0RrDshPtTBCQEEAlZNGzy3wDvi9ZlomKmzVKUs9MAzCLf9mO0WCb2Cz3Vey/qkU4184k1G5K8DYpV5xp7EUa+rmVZ5ikKphJSeYy8CGL84gpD1Z42f7SdlhMQZwGQZfHDmFNxSa8njH5tmIUU7xu+OeRpBUK29WfKA2b1uiMMaV6aOJmqehPlDhWUkZH6x39PU9Up6yh2X0GU3TXMmhztFc6w7JkLVk584Qm9iPwgw8b6WzCnhWAtLsWb6L5k2FLLd4SHmHCOG8x623z+BFEilM+NTAQqWvMwSsVhAqssM+fhC3FLLyVwqTniCsu7JViSpLLw4lnLnlUaCsalYZ9uMsE9ilxxJjLhbswlg4blug9c1olGX95apgUHDY2T4aQqV2r/AAuZX9QilVVuLdfkapd9uOEJW2LiMngbf1nUlWMPhObPSBtx3gkMArGPzEud+/xi3SJoWkgxNU5vu69vIznFNAW5HKCWI738qdY9BKxHCCngr4DWORVRe6Cd0Tb1HDMBt6XtM47u1mP/AO4qIBOJWI1AyETr8pOnB85sz+IqGLusxmTAD7INYob5Zv0FbbTXr9/yDV0ySzmhUzZ0GUars9IlSZfazFBKEAVOXH4xVNmtlzOQqap0y090NmTRgKcaPFlvv7PDMkoQmcoLSlmVVB0pUc4ni+XkV/VKyqVFSviPPqVPbn7UVz3k2UmXLyK8lL5N7KfWM8g1tHs9Mskzs5oAVmMJCgQ+5vjARQ+UUbrokjFLgSS/PrSHLNNUhYWKFJBHgabo52Z0j0ySRy6845fNg82N/wBkL6RbrKFEDE2FY1yjJ/tD2ZNlnnADh9pJrVL1HNJ9CIc+zjaY2W0BKj91NoeA3Axqu1mzwtdnOFsae9LOrZciKGImvBmnFfwDCe2WeGfPgwrZ6HdrEadZFChfTgfWJl5WAylsxapSOVCnmk0jlntbe1l7uUXqWLxKtsZO08Po/wByEFsOPTQpE9ngum6kLqg+HyrDRsctPtFT8MveY46keCmGjqxypK3cgm2mhBcw6iYpeZ5xLsNqlypyVTJYmIY93Xcc6tBW1X6sqUUqShD91OFLtVnrAOTvZL7wWpqTV27fciBZkBKXo2RrmYnXPY7NNKu1RMSpnSQTh8N2UQZl/khnQp6F5afeN8FdndoLRLAlCX2gUO6WJLDNi44Qqcaji9qz6/IHUV4NR3K1n5MhXJtEbPMKQSUhW+hI3FnzjT7s2tT2PaAggB6ngOcZhPtoVOmYrKCrESxJcNQ5GD2zN5mY8uXKlyxkS5VvrQmCqt2vt/Qz7Rvh/X4mnXTfKJ0vGlQIJ3O2Q1j0NbPXQlEopJxHE5JarpTrSOR6nC0Urfp+wEoxvkwy/Jj2id+9mfxFQUuixMhIHtLIA4hyBxgdeMvFapg4zpn8RUWrZlOO0oG5NfT6QVZ9EamieylU1D6LHqarddlTJTZrOnIAqOrA184nX5ePYyVLHtHup5mgiuyr1CrelA/DLV5tHPtDtfZSrOl81k1pkn6wXiWTsYdNOc7shStkJM8feJxKVUnIvnm0Ar1+yguTJX4K9zgQTuu+GPXyiy2a8w/hr8ozvbvdPqXXksGN2/ZC02dyqWVAb094N4VgKpL0ND1xj6IRaJanxBvOKvtLsjZ5vfAwKP8AxEfzjeNYONaovfX4BxtLHBjawQ2hjafs02qFps/YrP3ksNzDUjNL12dmyD94KblCqTwq9OUN3HeCrLOEwFmzL0I4Z1hzlGpHAupDoy3faVs4AszEsErNdJm4jRQ7p1aM1XKBDih6eNO2t2olT7OySCSHzAw7/wA2cZcq2Ooq4l/OO6dNKy6FdCaUNtQQi0Lll4KC1omjCtweO/KBpmhmVEdbPQtFO1S5HRreD7jTXZhz/AUKHdnefjEa0XQhJdc0EZ0L+UCwpVWJpXflDZc5lzw1jypyX2gZaui/+tXJapqXwywefH1jQNiZbzZDv7C39d+6KdcN1AqD7+dNI0jZKxjtJRH5FN65ecaWlha78jB12odWyIF12ZE+1T5eUwTlrln/ALi4zyMH7VsWJaxa7M+FX+8l/kL1Irx3RU7tlKNqmLlFlpmKI17xpGh3PtcgK+9BlL/GM0q10iarQ8RWAjVcJeQWucgy31+Aj0TZUmSp1IUGJehDPHYh/t5LG0c60W73Pnm0D/NTizNNmefaK68Ysux4AmYjFbtYadO1nTP4iocuzaDsZuFXsZHSDacp4Nqqtn9PUe/8/AvFxFS7wC6sVFI8RBr7TrD+kGzyRmSo8hQPlEK5ZstMyUsMUqWkgjUaCCN8XnLNqmTVFkSUBOI5D8ajl4QKbl+J8+vIzuTaDZZ/YTT+yTu0MW2wWl+HXhGY7QXqbTaFzsgaJHBI9kc2rEy6r/IZC1HgD8DC50Xbd+JfGV8M0hV4BZ7OgJoD0ITdNsmyZpk2mqVjuL/CocNDFSu5SJiwi0goJrLWDRxkQdx5wYva/AJf6NOUCsN2cwMHzb9kxPtti315FCW764+Q9tRei7GMJSZshfsv3mP5S+7SK/c2zVovBZXLQJUon2yGSn9gP3jyg7c16pnpMi1JCmZqOFVoRrGoWFCcCAhOFIDAAMByG6DppZS5xnuIrVGlgp917AyLMxwmYs5rXXmwdgM4ZvD7OLLOJUZeA8Ud3hudov65GIucojWoAjCkQ7Y0+bZIt0lwzD7f9njTCmWs4XYYgH8Whs/ZfNYntEJDb41uZZEpdSqdCAlvvIHuoDnJh4Q5bmrqXcHx5XMfvbZsyWBWFHQbog2aSMbHOny84ve1cpNnRiWrFOX5JHARQUllYg/H6mGxvbI1Scky4WKy4PhF42JlYlof8qvhAa57Ci1WcFJ74Huiz7HWfCpjmAodVivTzb3JroQzXAGs1yKl2hM1AdKyXbnGhzbglTEgqTUgV8IG7KWpExASc0k+8wcvW2iXLJJbhCJZjlDF3AdlsstGNKTQK4/qg8Y5EG6kmYFrxe0txXdgSOOkehHiQWLsNRTyZHeRadN/ezP4iortoW5J1g9fa2nTv3kz/WqK9gGR3x2HLZ9BrZWpwgEbov2ZJUlqpSQrCdOFKRKvfaBdoKgAUoUcShm55tlpAJSGhwK58G4wbXYy4xje7HQndXrwhJO45w9ZZSlEJAzfo00ixWLZZSZicYcEPoM4W5bT1SpFYQFu3tpjykqJTwNfLhByVcZSfvipf6uZbexJiwWC7UyLYGDBYi/2u6UzJYIopLdZxNOp1tgSqr4A+zNrsXY9mEBALPiDKLZEkl3i4We3SkiiwRxxPugHckpCjhUkE6+GsGJuzclX4fAEj4wUV7TcULu2uRU6/paaOPMQItu2KEvhanKJ69j5Bfus+p+cQbRsLZ2JUCRweCcpLLv+Rxp9yj3vtaZqmCwATm8MSr/RJQrB3lsa5xL2q2PRKCSEtiIPrlAW8LtEueGFCnWsOpvcs9hbSRTb6vVc9eJZPCsD08XiTe1nwTVp1JHviIlLOcqb4YX2VsFg2V2lNnmbyk5xsWyc4TVY0lwQTGBSR3hWN0+zekhH7s++H0mk5Y6E+oopRU11dvyB9hvEWVZUpSRUnPiSawi1bVG2rUQoiXLD0pi8jlGTW20qUsupRqaOeMXDZ2cBJXrL+cQ1ntjZXzYphpU4zk3wvijU7ilSzKcTkl2NAad0Uzj0VzZmcRKIrRX8iY5BqjSStd/l+xKm11M0v9f3s797M/1qgGusGr+UO3nfvZn8QwHIePRNjVq7TG3pwMS7NYnSFUrEcZ/AxabLYHlAkDPyjrkkjMqytgnS7qCJkg4WDj1HKLveVkBTLUkZBoD3rZ+5JIAo3w0iySkYpAplX3RDOzzfgmTZEvawulEwM6W68ot1z2oKA1HW+BEhOOVkaaeEP3GspOGtPd5w2C5V+p645eMoy5+IUB64wWst5Ajr5w/a7MJiNWpAOUSknPrxg2pRdvM43Zh/9KTCELCzTLjESxjF/f6wQTLwhhAKU5e8g0VnbeTiTL5/ERUdrrGEqlED8I90XfaiTi7NO9/lAbb2yABHID3CGN+QNsmQ7YWLBNBGS0iK5MTp15RetvbIOylLpw47opC18M4bF3K4+6mesuflG5/Z9/4VJ4Sz7vpGGysxlG17AzALGSWDSVE//I+NIfSWZPy+KO6n/DH/AG+Bi8wEqLbyffFouyY0kvTutwzrFUBdt7xYbRNwWdKd6i4bgKRNVV3FeZYntozfey/P5GjbLJHYmu8fw0RyIuxd44rOXNQtqpY+wjOseh6i+5nWRnt8F58799M/iGBE0nEfHdxgzeSP8xO/ezP4ioDTRUh6h4QuTXqR/wCOMvMRKAdh6xebHJ+5TFIsqTjHP+8aFIl/djlHai9kx9R71gzbZZ/RUHg0HNn1YpTNu4fSB8rvWZm3RJ2VUxIbryhUlHKT6ky4DFzIbEluqaQtKcK38OqQuTKwzHbj1lpHbQje3XlHIPKafc8w3YLS4YwzeNlGYiHZpjVGkFpSxMTWG+9HPISzgH2OZh65njBJC3aGVWICH0owh+AhKi27Ndg1gGXqxmID7+t8Qds5eJKR1nzESyrFNB1636wjaNDlPn1WOy224fIKfUz7b6wf5J3qG38uJjJyMo3fbuzvYi3A79H4xhJA6/vHNO1twVx9xC5QrmDyjYthV/5Nf7hXuUeMZDZvd6+sa5sorDd8yv8Ay6t/6pP5ovoPMl5fFBaqL8GHr8GZDKl+zBq85Z7QIZwhIAAOVMyxpWIV3ysSpYfeH93GLmZss4jxevEecQVKjUkVazbTpxXfP5fyP7FqaQoBw0zj+ojKORYtl5csyVYcsf8AKnWPQxVXYyHVSMztiPv5z0+9mc/bU8BZie8XOVQOOkWS3IH6ROH/AFZn+tUCbTJAmGOJ5Z9XUprwI+oxZJYK0t3Rv3gnhnSNDlSgUDw+HziiWKk0c2+PvJjSbtqmvCGS3NKx81qPfJVzF5ag1H+WkO3P3ZpDM+VPpHLiljvc/lEmz2Ydr48B8oFTyrola5Dwlux692senpcZdeUSJUkYf7QlcoYfEQrdGyx3OtDVmTQjWJtnn4WERrKljEubLDRxOPK7HVcnKW8R7XaWDR6UvKGLZM92sFUy3nsMvgj2NbzB18YcvaZ3h18Ydu4d4wi9CyhHnCVrJ9QegE2pD2JfI+o5x8+rFSKx9GX+gGwr5R88TR3j4wNDdlMsh/jXqLsydevONXuNf+zJpf8A5c7z+VWsZZYkxql1n/ZE79wd5/KqLaDs5en7FGszQpr/ANfBma3VIJAYEkJLDw90SrDZJiykJOZ3+Dw9s/KDE/qn3QYuiW81PL4xC5+0w9dt8SEX2Qa2YumbLlrST/xNfyIHCORY7qmHCrL2+A/KmPRWqeOSWUaS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0" descr="data:image/jpeg;base64,/9j/4AAQSkZJRgABAQAAAQABAAD/2wCEAAkGBhQSERUTExQVFRUWFxsYGBgYGBoYGBccHRgdFBcYFxoYICYeGBwjGhoXHy8gJCcpLCwsFx4xNTAqNSYrLCkBCQoKDgwOGg8PGikkHyQtLCwsLCwsLCwsLC8sLCwsLCwsLCwsLCwsLCwpLCwsKSwpLCwsLCwsLCwsLCksLCwsLP/AABEIAQwApAMBIgACEQEDEQH/xAAcAAABBQEBAQAAAAAAAAAAAAAFAgMEBgcBAAj/xABJEAABAgMFBQUFBAgDBgcAAAABAhEAAyEEBRIxYQZBUXHwEyKBkaEyscHR4QcjQlIUYnJzs8Li8RUksiUzQ0RjgjRTkpOi0vL/xAAaAQADAQEBAQAAAAAAAAAAAAACAwQFAQAG/8QANBEAAgEDAwIDBQcEAwAAAAAAAAECAxEhBBIxQVETYXEiMsHh8EKBkaGx0fEFFDNyI0Ni/9oADAMBAAIRAxEAPwDR7TJBKqbzu1OmkV6+rBR268osE895XM7tTpEefKCgR1v0jTg7Gc8lKMmOBPT8tYPz7lzYwOXY1Jz9/wBdIrUkxdgeU9dKhJSOv7xJUG6/qhvr3awVzgy3XQheDT0/pjuHryhQl6en0jp4aMvT0+keVK66EOmVp6f0xzsnOXp/THrnhvBHcEPdgRuPk3wjqZfXnHrnrWGOz4wtEvrrnD4lwSsNgdiW6bWBcj1gdKsx684myrK2fWcGpVlHXhChZR1/eFOoFYGiVy6eH5Vjc7uv7RJNmr9frEuXLYfXnrASkEkQ5d3AcOm+USE2FO8dUiSevXWEqmAbxAbmzrRMu6QnCefwEehFgm0PP4CORNNPcVQhFxTIVoPePM+/lCA+kR507vq/aO7XlHZVoOnTRUo4JG8ktn656xBt1mJ/vz1iWm0nj156wszHGdTr9dY4m0e5KvPsRHXyMRexOvrFpnyH4dPrEKfYh14w5TBaAIlRNsd0qmJKjhRLGa1UTyG9R0EEpV1pA7SYHSD3UjNZD0ycJG8+ERLdMXMIKshRKQGSkcEhqZR3e5YQSSXJxMyzy/Ylmcob5ndTzCUh/OO/4/M/AmXL/YQkepEQDJhsTEgsSkcyBpHtkeufU5vfQLy78tB/G+hAI90E0KSv/eSZSjxAwq37xAGyzJbjvpfg40+cHJCYXKMeiOqUu5IFzyj/ALssfyrP+kjOECThLGhG40b1iQgV6+esS8YPdUeSuHOtRCtzXmHZMgOej9dI6CePry1hyYSlRB3dcYYmWhvPj9Y6sgNWHQvX15awnttfX6xG/Tnp174QLZr68tYKxy5JmT9eq6w2qb156wz+kvv9eWusOS5j9fWCtY9cJXeO6efwEeh6wJ7p5/AaxyJpPI1VXFWKnaZhxqp+JXvOkeRbCDWCttuclSqDM+86QOm3Wodc4rjKLQppjgt2Tn15frQ6m37n9f6oFrQpJb489YSh3z9f6oJxTOBqTbtX8frEizoExTGiQHUeCRnFfxkZHrzgoDhsus5XjgSz+Zhcl2CiJtVoM5ZLMnJI4JGQ9mIdvIloK1ZD6sPZhVmDdcv1Yqe1luVMtCJKMgK0oCd5pugKs1SjcKnB1JWBV4X/ADZywlJwuaBNPMwckXNIkISuerEtWYzBMKsWwXaYVJLHiX+UXCw7BISxm9/TdGLV1iabldmn4SWFgpS7WAxTJATuOb8+EFbitswGkxAH/lmoGju4MaAq45eHDhDRSbTcyZNqXvSztw38YGhqN0mkmhc4LaWSw2wLAJod4fllWHVzdfXlrFPnbby5YZKDR6+Ohgmi+caErSXCgDn9Y1qMvEIqi2lgWrtJZYupAcVzTvGeYeA82c+/qrb47YrwUlaVcDWuYLA7+EevCTgmqS9AXHIsRv1iiK2uwtu6uMlXT89Y89evnpDRVru4/WFKXr689YbYEkS0a9eekPSaNXqmsDys7j689Y8lauPr9Y5Y8Wu65gKDz+A1j0DLnUcCq/i4/qp1j0RVI+0yuFtqDMwcs4jWiRr15w6RWFkPv9frHFgB2ZWL3ks53/31gYl+v7xbrVZwrM7ut8CJl0b3684rhUVsiXGwM7LrzgpesthJR+WUPMuqGzZd3W+Jd9SCVoIGcpHuI4R5y9pHl7rBfZU6+UUO7bApVqWM1D5xoi7Jmwry56cYzC1TAibMKlLCwS7Ehq721MZ+v9pJfXQr0nLNGu+XNlgOnLTlpFnsttUWBjONib4nLtKZExRXLUnEnFmGrwDv8IibW3zORaCDOWmW7gJ7oA3VasYLo3ltfkXSu+DY8RMZ/tXKmif3FYSfLxj1w28Kw4J8wGntKxJOVC+UFdqu7LTNKQSM60PGDoPw6iV3m/IDTayVSx3fPYlaQtyWIbXKvOJ1zPgKSwIUaPQb29qIs7a6YqSoy5ShLSaqGQ4tvIrD+xkozStTs7H36xtaWSU+SStF7eAwmXwO/r8UTL1ST2SnzlpeuZBb82kTxYABn68/1o9eVnpLD+yjjxJPGLt6ckS7cMArGp8+X60NV4+v9UTVSjx9df2o4JGvry/Wh24Ajg6+v9UcUvX15/rRJEgnf68v1oV2Gvr/AFax654mXUrun9o79B+tHomXVZTgP7XHQax6JZtbmNUmlYJmTHBJenXviQS3jDaZtc+vOJVJlFkhoWbd174bm3f7vlrE7Eev7wlc/SOqTPOK6gz/AA+F2u78SUFnYYfiN0TEr0hyWtyxGfv8oJzlyDsQF/w9tzeH01jPJ+y/a2yelVAVPXIhVW90assA7j5fSMx2ztxkW8kUBloJifVSc4WXI6gtswrdFjQm2TMAcSZISDweJF4bLC1powVv1AL7jFFu7ambJXMKQVCcWrR93lF9uadOSEzFYQSKpTk2b5xlVISjZ7ipPISuvZpKUoCgk9mnClvwh4jbfYTZSgUeg8xD9tvVQqktxf8A/UU3aq/FKwVfvBwDmBXjAUVOU093cZKNs9BpIEtNoK2aVLCJf5XKQMOpeLJsNZezs4JpiatAWpwOWcViyz/8QtUuWlGCQipTRyakqVXflGkyZQSwyAybcBo8a+kpuK3SItTNN2iSJVWbfr9YdtMkFRfg3l4w/ZZbVBdvU5DfDRkF86/21im+RFsEObZB8vXWIq7GHofX+qCipJ48Os48mS1c/H6wxTsBtuCjZTuPr/VDlmsRcOeFH5axPmNw9eesKlrAr1v1gvEdjmxXJNkksnx+A1j0dRP16847ErTbKFttwdloeBNptYFrloOQSeTmgesKv+8hKs5KTUsHHPnpFfN4YrYhRI/Dv4eMRzqSVSKS9TuLF4MvQ+ceMmn1jotaSKKHnChNG4vFGQsDQI4QohLO3pCyoQ2pSTu9I7ye4ECagudHPhGNbSI/SJy5yj3Sp0/s5JGUXfaraOzSkTAJie0KSAgHvEmjUFM4zK77zdWFQBSWp4vwpA1IcHoN5ZDkyVTpyZZOAEsOI5axbE2idd8xCJiu0lLAGJqpHA6wLkXa88TAlgFODqS4EG75s3bJSM9WyINB6QHaz7jGlLDLEuYFyiD/ANqnzFM65xWLzuzGgrUsAJB3733B88vWLBd8hXZAbhhz4u590dVd6VEpUDgUGf8ALvcVzHwgIUdt2lye39H0O7ByZaZAUAApROIvWhIG+Ln2SVCh8Xy9YqGxMpAE2WJgwpWcLnvKB3s+VIuyZQZhQRZKySsIs9zGlTQBTdr9YSbQHhzCA9aVMQ7RPCZapgLhKSQXp748kmcbsdtdvQhaA9CS9dGHrDv6WkNn5/WKtIvAlXeLk55a5d6kH7unhQwvucVrnzh06aihUZtskG0o18/rHpUxBy9/1hciyhQcKcaeXHSJUqygDKEyklwMUZM9KAaPQiZakpJBfoRyJnXpp2chmyRkIvlcxBBJqqgJ8ILZT0fPxzeKRMmhCmdnL56xYdnrzM5QSXpk55axPFb5qXmv0Z5qyLh/iCQpyqhegPNqvCxbVAFaQcJBAL1ERbPZt5SlvH/7RW9p9uxZ0GRKAVMILl+6h92ZdWka7nFIWqbk7IN3/toLMmsw4swihJ8CKRn19/aLaZ4KQsoQfysFHTENOEVe0zzMWVrLqJqeMMY6xNOs+EW09PFZeR3tavvgxdIBUArJ3+JaAEzoRMsNpKXY55/KFrIc42L5cdoHfck4apHnXyYeMWWzJSJKB+LECfkPOKzYA00KQKJQAX3lu89cos1itjyykAEpqSTyLiscv5CbBmXMGFRADKffVNHAbnEG32o9gQssc9OiI9InDD3izl3HgwNcm3wC2mvfsrOuoUSQkOztmKQUrWt6HYQyUa8r4mItS5kpSkF6EE5bgeNGi07PfahNSQmeumQPA0zD5RniVOrzf3xIkyCQev7x6NXZ6FcdL42LG3G/1Llg4qK4NlnmDvaGbXb1FDBwC1H5axlNz7TTrMGBxIf2VZDi3D3Ro1x3ybTKxomMBQp3pPDPLWL6dSMlgya2mlTeeCehw1aby+WntcTEiZaTuUzitW/m1hq0oSEhlur8Tv8APSGpMzEpIBxENnkdM4bl5EBiz3nhAALcS/OucSpl9BKVKxksC1c89YGWi1rQAlSAx/KX4axWdor7mJUJaO6gjxy56xLWkoR3NBxTbLPdm0KpqVKLe02/cBrHoDbLrPZKr+P+RMcjKUk8tK/oh+UUe95SSApNCPnE3Zm9uyPdDvm+7duIpEC2WJXB8VeqxHlTCgMGfrXhC4SccxDaui3bTbeiXJwyy8xQYEGieJzz4Rlk2e5JJcmpf3njD1tnlaidwpEXTjFniOXJfTo7IrzOYoUUk/DpoSvcI4+7SB5GtbW4yOHh5QvtSkh3LQgp3xxQ8PWOpgONyw2TaYollIPDm1aaxZrl2oSEEn2nS1aNVxmN0ZyZSjwPvhXYrG4+vzgtyB/t5dEy/wBq2yBSTjVl7I5uAK7oqV5Xwu0TMayw3An3k74Hy5UzPCSPH5w9Ku2ao+wonk2tax6VRdxlOhP7MX+B1LO+mY+MH7qs2GUpZ8PWI923GB3p6gkCuEEEltxrSJ1ptZnES0BkigyZvOI6k08I29JQcFeXIBnSCST58oeua+JlmmY0FiMxuUOB5wYtNkSlO52001gda7EweGU69gK+hUk2aNdm2SJ4BSA+9O8O9AHrE6XakrmFDhC0jFQ1AffXPSMas09UtSVJOEijiLjsleyu3Uon2g7EpqRzLxXV1coR3JJtHzktCou74L/Jskwik0f+rlrFf2rs2Hs8RBV+qXfLOsEbTeKZEgv35ijvO8kk78gA0Q7dapdqlgJZC01Z6H1jtavvp28k+SGMdsrEjZOeRKWP+p/IiPQjZ2zzEomAkH7zMEfkRrHohjFNcooUVbINNplKXNScwtfFh3yOMVe+1plhTM6qDQbz5RMtxKZ03d96v/WqK5edqxTC+SaD4wqMLSdhumh4k0iBOpQeMcly8KXOZyhclGJTnIZ/AR1TrWEp4xR5G9GPNS3lFCZNlKq1pnEgXMoy1rb2Q4GgzeDVmuvCjLup38T5botOzlyY5Zp7QIy4huEFT9q8unQg1k40Wqay+ZP4GVlJbFu90eHq3Dxif2ZlzFS1D2VFJpwMRrXZMJydO48I9uzZhuluh4kPvGcD1BY9aQ6gzB08MqL5Q/Z55HWUedw6MocNtehKk2mbuHAZGJCbVP3P6/OEyLfEqXbjxyhLv2RqwhFr32Lst3rWXmK9frBVExMsMPf8jApFpJo/DjEwWlCdecJldlcNsVgfwYi5LD376VyiFes8FwKsOOtDnDdsvoq7qXbR/POPWGwlZxKoN+4QUY2ywZVVPEBlNgJwpzUoOKtrSsH9jJCe0nYs0yjnuPN9IDWuantEupSUpUGIzAB3Vi/XUmxscMuepax3jhVVzvOUBXb2WV8mPrJ2nt9CsXremN2J+frDF2LUoklw3XGNEk7GyinEhDb2VXhwMJl3WEqLpAO/01hXjxXs2MKcLckTZeWOyVX/AIh/0p1j0Wa55ACFMR7X8qdY7DIVU19fsL2XMf2pVgmzWU/3kzzK1U8IrBc03mDG1Mx7TMQ+U2Z54yYHTTgSTvPnFSVka+go4bfHUamUAQM4MXLdWWWJVAeEQ7psTkE+0fTWLxs3dJUXG8sOVXMLk/so1qk1QpOtLnhL9AlL2aKrMSA4A4eZyiybGXV9xUV5N8IPSLtEuQUsPZijW/7Q5djQqXLAmTcm/Clt5IHpFcZKzje2D5NqU5XeWyo/aFcBkWtUw+zM99N0RrDshPtTBCQEEAlZNGzy3wDvi9ZlomKmzVKUs9MAzCLf9mO0WCb2Cz3Vey/qkU4184k1G5K8DYpV5xp7EUa+rmVZ5ikKphJSeYy8CGL84gpD1Z42f7SdlhMQZwGQZfHDmFNxSa8njH5tmIUU7xu+OeRpBUK29WfKA2b1uiMMaV6aOJmqehPlDhWUkZH6x39PU9Up6yh2X0GU3TXMmhztFc6w7JkLVk584Qm9iPwgw8b6WzCnhWAtLsWb6L5k2FLLd4SHmHCOG8x623z+BFEilM+NTAQqWvMwSsVhAqssM+fhC3FLLyVwqTniCsu7JViSpLLw4lnLnlUaCsalYZ9uMsE9ilxxJjLhbswlg4blug9c1olGX95apgUHDY2T4aQqV2r/AAuZX9QilVVuLdfkapd9uOEJW2LiMngbf1nUlWMPhObPSBtx3gkMArGPzEud+/xi3SJoWkgxNU5vu69vIznFNAW5HKCWI738qdY9BKxHCCngr4DWORVRe6Cd0Tb1HDMBt6XtM47u1mP/AO4qIBOJWI1AyETr8pOnB85sz+IqGLusxmTAD7INYob5Zv0FbbTXr9/yDV0ySzmhUzZ0GUars9IlSZfazFBKEAVOXH4xVNmtlzOQqap0y090NmTRgKcaPFlvv7PDMkoQmcoLSlmVVB0pUc4ni+XkV/VKyqVFSviPPqVPbn7UVz3k2UmXLyK8lL5N7KfWM8g1tHs9Mskzs5oAVmMJCgQ+5vjARQ+UUbrokjFLgSS/PrSHLNNUhYWKFJBHgabo52Z0j0ySRy6845fNg82N/wBkL6RbrKFEDE2FY1yjJ/tD2ZNlnnADh9pJrVL1HNJ9CIc+zjaY2W0BKj91NoeA3Axqu1mzwtdnOFsae9LOrZciKGImvBmnFfwDCe2WeGfPgwrZ6HdrEadZFChfTgfWJl5WAylsxapSOVCnmk0jlntbe1l7uUXqWLxKtsZO08Po/wByEFsOPTQpE9ngum6kLqg+HyrDRsctPtFT8MveY46keCmGjqxypK3cgm2mhBcw6iYpeZ5xLsNqlypyVTJYmIY93Xcc6tBW1X6sqUUqShD91OFLtVnrAOTvZL7wWpqTV27fciBZkBKXo2RrmYnXPY7NNKu1RMSpnSQTh8N2UQZl/khnQp6F5afeN8FdndoLRLAlCX2gUO6WJLDNi44Qqcaji9qz6/IHUV4NR3K1n5MhXJtEbPMKQSUhW+hI3FnzjT7s2tT2PaAggB6ngOcZhPtoVOmYrKCrESxJcNQ5GD2zN5mY8uXKlyxkS5VvrQmCqt2vt/Qz7Rvh/X4mnXTfKJ0vGlQIJ3O2Q1j0NbPXQlEopJxHE5JarpTrSOR6nC0Urfp+wEoxvkwy/Jj2id+9mfxFQUuixMhIHtLIA4hyBxgdeMvFapg4zpn8RUWrZlOO0oG5NfT6QVZ9EamieylU1D6LHqarddlTJTZrOnIAqOrA184nX5ePYyVLHtHup5mgiuyr1CrelA/DLV5tHPtDtfZSrOl81k1pkn6wXiWTsYdNOc7shStkJM8feJxKVUnIvnm0Ar1+yguTJX4K9zgQTuu+GPXyiy2a8w/hr8ozvbvdPqXXksGN2/ZC02dyqWVAb094N4VgKpL0ND1xj6IRaJanxBvOKvtLsjZ5vfAwKP8AxEfzjeNYONaovfX4BxtLHBjawQ2hjafs02qFps/YrP3ksNzDUjNL12dmyD94KblCqTwq9OUN3HeCrLOEwFmzL0I4Z1hzlGpHAupDoy3faVs4AszEsErNdJm4jRQ7p1aM1XKBDih6eNO2t2olT7OySCSHzAw7/wA2cZcq2Ooq4l/OO6dNKy6FdCaUNtQQi0Lll4KC1omjCtweO/KBpmhmVEdbPQtFO1S5HRreD7jTXZhz/AUKHdnefjEa0XQhJdc0EZ0L+UCwpVWJpXflDZc5lzw1jypyX2gZaui/+tXJapqXwywefH1jQNiZbzZDv7C39d+6KdcN1AqD7+dNI0jZKxjtJRH5FN65ecaWlha78jB12odWyIF12ZE+1T5eUwTlrln/ALi4zyMH7VsWJaxa7M+FX+8l/kL1Irx3RU7tlKNqmLlFlpmKI17xpGh3PtcgK+9BlL/GM0q10iarQ8RWAjVcJeQWucgy31+Aj0TZUmSp1IUGJehDPHYh/t5LG0c60W73Pnm0D/NTizNNmefaK68Ysux4AmYjFbtYadO1nTP4iocuzaDsZuFXsZHSDacp4Nqqtn9PUe/8/AvFxFS7wC6sVFI8RBr7TrD+kGzyRmSo8hQPlEK5ZstMyUsMUqWkgjUaCCN8XnLNqmTVFkSUBOI5D8ajl4QKbl+J8+vIzuTaDZZ/YTT+yTu0MW2wWl+HXhGY7QXqbTaFzsgaJHBI9kc2rEy6r/IZC1HgD8DC50Xbd+JfGV8M0hV4BZ7OgJoD0ITdNsmyZpk2mqVjuL/CocNDFSu5SJiwi0goJrLWDRxkQdx5wYva/AJf6NOUCsN2cwMHzb9kxPtti315FCW764+Q9tRei7GMJSZshfsv3mP5S+7SK/c2zVovBZXLQJUon2yGSn9gP3jyg7c16pnpMi1JCmZqOFVoRrGoWFCcCAhOFIDAAMByG6DppZS5xnuIrVGlgp917AyLMxwmYs5rXXmwdgM4ZvD7OLLOJUZeA8Ud3hudov65GIucojWoAjCkQ7Y0+bZIt0lwzD7f9njTCmWs4XYYgH8Whs/ZfNYntEJDb41uZZEpdSqdCAlvvIHuoDnJh4Q5bmrqXcHx5XMfvbZsyWBWFHQbog2aSMbHOny84ve1cpNnRiWrFOX5JHARQUllYg/H6mGxvbI1Scky4WKy4PhF42JlYlof8qvhAa57Ci1WcFJ74Huiz7HWfCpjmAodVivTzb3JroQzXAGs1yKl2hM1AdKyXbnGhzbglTEgqTUgV8IG7KWpExASc0k+8wcvW2iXLJJbhCJZjlDF3AdlsstGNKTQK4/qg8Y5EG6kmYFrxe0txXdgSOOkehHiQWLsNRTyZHeRadN/ezP4iortoW5J1g9fa2nTv3kz/WqK9gGR3x2HLZ9BrZWpwgEbov2ZJUlqpSQrCdOFKRKvfaBdoKgAUoUcShm55tlpAJSGhwK58G4wbXYy4xje7HQndXrwhJO45w9ZZSlEJAzfo00ixWLZZSZicYcEPoM4W5bT1SpFYQFu3tpjykqJTwNfLhByVcZSfvipf6uZbexJiwWC7UyLYGDBYi/2u6UzJYIopLdZxNOp1tgSqr4A+zNrsXY9mEBALPiDKLZEkl3i4We3SkiiwRxxPugHckpCjhUkE6+GsGJuzclX4fAEj4wUV7TcULu2uRU6/paaOPMQItu2KEvhanKJ69j5Bfus+p+cQbRsLZ2JUCRweCcpLLv+Rxp9yj3vtaZqmCwATm8MSr/RJQrB3lsa5xL2q2PRKCSEtiIPrlAW8LtEueGFCnWsOpvcs9hbSRTb6vVc9eJZPCsD08XiTe1nwTVp1JHviIlLOcqb4YX2VsFg2V2lNnmbyk5xsWyc4TVY0lwQTGBSR3hWN0+zekhH7s++H0mk5Y6E+oopRU11dvyB9hvEWVZUpSRUnPiSawi1bVG2rUQoiXLD0pi8jlGTW20qUsupRqaOeMXDZ2cBJXrL+cQ1ntjZXzYphpU4zk3wvijU7ilSzKcTkl2NAad0Uzj0VzZmcRKIrRX8iY5BqjSStd/l+xKm11M0v9f3s797M/1qgGusGr+UO3nfvZn8QwHIePRNjVq7TG3pwMS7NYnSFUrEcZ/AxabLYHlAkDPyjrkkjMqytgnS7qCJkg4WDj1HKLveVkBTLUkZBoD3rZ+5JIAo3w0iySkYpAplX3RDOzzfgmTZEvawulEwM6W68ot1z2oKA1HW+BEhOOVkaaeEP3GspOGtPd5w2C5V+p645eMoy5+IUB64wWst5Ajr5w/a7MJiNWpAOUSknPrxg2pRdvM43Zh/9KTCELCzTLjESxjF/f6wQTLwhhAKU5e8g0VnbeTiTL5/ERUdrrGEqlED8I90XfaiTi7NO9/lAbb2yABHID3CGN+QNsmQ7YWLBNBGS0iK5MTp15RetvbIOylLpw47opC18M4bF3K4+6mesuflG5/Z9/4VJ4Sz7vpGGysxlG17AzALGSWDSVE//I+NIfSWZPy+KO6n/DH/AG+Bi8wEqLbyffFouyY0kvTutwzrFUBdt7xYbRNwWdKd6i4bgKRNVV3FeZYntozfey/P5GjbLJHYmu8fw0RyIuxd44rOXNQtqpY+wjOseh6i+5nWRnt8F58799M/iGBE0nEfHdxgzeSP8xO/ezP4ioDTRUh6h4QuTXqR/wCOMvMRKAdh6xebHJ+5TFIsqTjHP+8aFIl/djlHai9kx9R71gzbZZ/RUHg0HNn1YpTNu4fSB8rvWZm3RJ2VUxIbryhUlHKT6ky4DFzIbEluqaQtKcK38OqQuTKwzHbj1lpHbQje3XlHIPKafc8w3YLS4YwzeNlGYiHZpjVGkFpSxMTWG+9HPISzgH2OZh65njBJC3aGVWICH0owh+AhKi27Ndg1gGXqxmID7+t8Qds5eJKR1nzESyrFNB1636wjaNDlPn1WOy224fIKfUz7b6wf5J3qG38uJjJyMo3fbuzvYi3A79H4xhJA6/vHNO1twVx9xC5QrmDyjYthV/5Nf7hXuUeMZDZvd6+sa5sorDd8yv8Ay6t/6pP5ovoPMl5fFBaqL8GHr8GZDKl+zBq85Z7QIZwhIAAOVMyxpWIV3ysSpYfeH93GLmZss4jxevEecQVKjUkVazbTpxXfP5fyP7FqaQoBw0zj+ojKORYtl5csyVYcsf8AKnWPQxVXYyHVSMztiPv5z0+9mc/bU8BZie8XOVQOOkWS3IH6ROH/AFZn+tUCbTJAmGOJ5Z9XUprwI+oxZJYK0t3Rv3gnhnSNDlSgUDw+HziiWKk0c2+PvJjSbtqmvCGS3NKx81qPfJVzF5ag1H+WkO3P3ZpDM+VPpHLiljvc/lEmz2Ydr48B8oFTyrola5Dwlux692senpcZdeUSJUkYf7QlcoYfEQrdGyx3OtDVmTQjWJtnn4WERrKljEubLDRxOPK7HVcnKW8R7XaWDR6UvKGLZM92sFUy3nsMvgj2NbzB18YcvaZ3h18Ydu4d4wi9CyhHnCVrJ9QegE2pD2JfI+o5x8+rFSKx9GX+gGwr5R88TR3j4wNDdlMsh/jXqLsydevONXuNf+zJpf8A5c7z+VWsZZYkxql1n/ZE79wd5/KqLaDs5en7FGszQpr/ANfBma3VIJAYEkJLDw90SrDZJiykJOZ3+Dw9s/KDE/qn3QYuiW81PL4xC5+0w9dt8SEX2Qa2YumbLlrST/xNfyIHCORY7qmHCrL2+A/KmPRWqeOSWUaSf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http://www.genuinaumbanda.com.br/img/spau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28"/>
            <a:ext cx="9144000" cy="70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23251" y="7937"/>
            <a:ext cx="435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/>
              <a:t>São Paulo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38886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São Paulo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42088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Paulo é apaixonado por Cristo e considera que nada tem valor comparado com o “Bem Supremo” de conhecer a Cristo Jesus e de encontra-se unido a Ele (Cf. </a:t>
            </a:r>
            <a:r>
              <a:rPr lang="pt-BR" sz="2800" dirty="0" err="1" smtClean="0"/>
              <a:t>Fl</a:t>
            </a:r>
            <a:r>
              <a:rPr lang="pt-BR" sz="2800" dirty="0" smtClean="0"/>
              <a:t> 3,8).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É de caráter vigoroso (Cf. </a:t>
            </a:r>
            <a:r>
              <a:rPr lang="pt-BR" sz="2800" dirty="0" err="1" smtClean="0"/>
              <a:t>Gl</a:t>
            </a:r>
            <a:r>
              <a:rPr lang="pt-BR" sz="2800" dirty="0" smtClean="0"/>
              <a:t> 2,11ss; 3,1s; At 16,36ss).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Tem profundos sentimentos de ternura e compaixão (Cf. 2 Cor 11,2.11; 12,15; </a:t>
            </a:r>
            <a:r>
              <a:rPr lang="pt-BR" sz="2800" dirty="0" err="1" smtClean="0"/>
              <a:t>Gl</a:t>
            </a:r>
            <a:r>
              <a:rPr lang="pt-BR" sz="2800" dirty="0" smtClean="0"/>
              <a:t> 4,19). </a:t>
            </a:r>
          </a:p>
        </p:txBody>
      </p:sp>
    </p:spTree>
    <p:extLst>
      <p:ext uri="{BB962C8B-B14F-4D97-AF65-F5344CB8AC3E}">
        <p14:creationId xmlns:p14="http://schemas.microsoft.com/office/powerpoint/2010/main" val="38886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São Paulo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42088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Toda a vida interior de Paulo adquire dinamismo a partir de sua experiência mística de Cristo.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Paulo aceitou Jesus como seu Deus e Senhor.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Paulo abriu-se ao Dom da SALVAÇÃO.</a:t>
            </a:r>
          </a:p>
        </p:txBody>
      </p:sp>
    </p:spTree>
    <p:extLst>
      <p:ext uri="{BB962C8B-B14F-4D97-AF65-F5344CB8AC3E}">
        <p14:creationId xmlns:p14="http://schemas.microsoft.com/office/powerpoint/2010/main" val="10155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São Paulo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Paulo viveu o amor em Deus até suas últimas consequências.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Expressou seu amor as Comunidades de diversas maneiras: </a:t>
            </a:r>
          </a:p>
          <a:p>
            <a:pPr algn="just"/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felicita-as com efusão, quando merecem (1 </a:t>
            </a:r>
            <a:r>
              <a:rPr lang="pt-BR" sz="2800" dirty="0" err="1" smtClean="0"/>
              <a:t>Ts</a:t>
            </a:r>
            <a:r>
              <a:rPr lang="pt-BR" sz="2800" dirty="0" smtClean="0"/>
              <a:t> 1,2-3); expressa-lhes seu profundo afeto (1 </a:t>
            </a:r>
            <a:r>
              <a:rPr lang="pt-BR" sz="2800" dirty="0" err="1" smtClean="0"/>
              <a:t>Ts</a:t>
            </a:r>
            <a:r>
              <a:rPr lang="pt-BR" sz="2800" dirty="0" smtClean="0"/>
              <a:t> 2,7-8); corrige-as e as repreende quando necessário (</a:t>
            </a:r>
            <a:r>
              <a:rPr lang="pt-BR" sz="2800" dirty="0" err="1" smtClean="0"/>
              <a:t>Gl</a:t>
            </a:r>
            <a:r>
              <a:rPr lang="pt-BR" sz="2800" dirty="0" smtClean="0"/>
              <a:t> 3,1-5).</a:t>
            </a:r>
          </a:p>
        </p:txBody>
      </p:sp>
    </p:spTree>
    <p:extLst>
      <p:ext uri="{BB962C8B-B14F-4D97-AF65-F5344CB8AC3E}">
        <p14:creationId xmlns:p14="http://schemas.microsoft.com/office/powerpoint/2010/main" val="10155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São Paulo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Paulo amava veementemente a Jesus e Nele, a Deus Pai, com todo o seu coração, com toda a sua alma e com todas as suas forças.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Sendo livre, por ser cidadão romano, faz-se escravo de Cristo (Cf. </a:t>
            </a:r>
            <a:r>
              <a:rPr lang="pt-BR" sz="2800" dirty="0" err="1" smtClean="0"/>
              <a:t>Rm</a:t>
            </a:r>
            <a:r>
              <a:rPr lang="pt-BR" sz="2800" dirty="0" smtClean="0"/>
              <a:t> 1,1; </a:t>
            </a:r>
            <a:r>
              <a:rPr lang="pt-BR" sz="2800" dirty="0" err="1" smtClean="0"/>
              <a:t>Gl</a:t>
            </a:r>
            <a:r>
              <a:rPr lang="pt-BR" sz="2800" dirty="0" smtClean="0"/>
              <a:t> 1,10) e de seus irmãos.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Deus o chamou e sua vocação é de iniciativa divina.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2033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rleos.epv.uniovi.es/~faustino/evangelizacion/e1/b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6" y="0"/>
            <a:ext cx="914998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479715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pt-BR" sz="4400" b="1" dirty="0" smtClean="0"/>
              <a:t>As Primeiras Comunidades Cristãs 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9439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Primeiras Comunidades Cristãs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São testemunhas fiéis do Senhor Ressuscitado.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Os Apóstolos </a:t>
            </a:r>
            <a:r>
              <a:rPr lang="pt-BR" sz="2800" dirty="0"/>
              <a:t>s</a:t>
            </a:r>
            <a:r>
              <a:rPr lang="pt-BR" sz="2800" dirty="0" smtClean="0"/>
              <a:t>ão testemunhas autênticas de Cristo.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“Recebereis o poder do Espírito Santo que virá sobre vós, para serdes minhas testemunhas em Jerusalém e até os confins da terra” (Cf. At 1,8). </a:t>
            </a: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504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votempo.com/audios/files/2013/08/cami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332656"/>
            <a:ext cx="4139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3200" b="1" i="1" dirty="0" smtClean="0">
                <a:solidFill>
                  <a:schemeClr val="bg1"/>
                </a:solidFill>
                <a:cs typeface="Arial" pitchFamily="34" charset="0"/>
              </a:rPr>
              <a:t>A palavra “método” quer dizer caminho. </a:t>
            </a:r>
            <a:endParaRPr lang="pt-BR" sz="32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Primeiras Comunidades Cristãs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Vivem a comunhão.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/>
              <a:t>O</a:t>
            </a:r>
            <a:r>
              <a:rPr lang="pt-BR" sz="2800" dirty="0" smtClean="0"/>
              <a:t> amor a Cristo os mantém profundamente unidos, apesar dos conflitos e dificuldades que vão surgindo.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Todos perseveram na oração comum (Cf. At 1,14).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Denunciam o pecado e chamam à conversão (Cf. At 2,23; 20,21). </a:t>
            </a: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6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Primeiras Comunidades Cristãs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Têm grande espírito missionário.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Levam a Boa Nova a todos.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Acompanham e animam os discípulos e as diversas comunidades.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São humildes, não procuram sua glória. </a:t>
            </a: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6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UFRQVFRUUFBUVFRUWFBYWFBUWFhYUFBQYHCggGBolHBQUITEhJSkrLy4vFx8zODMuNygtLisBCgoKDg0OGxAQGywkICQsLCwsLCwsLCwsLCwsLCwsLCwsLCwsLCwsLCwsLSwsLCwsLCwsLCwsLCwsLCwsLCwsLP/AABEIAMUBAAMBEQACEQEDEQH/xAAbAAACAwEBAQAAAAAAAAAAAAADBAECBQAGB//EAEoQAAIBAgMEBwQGBwUGBwEAAAECEQADBBIhBTFBURMiYXGBkaEGMlKxI0JywdHwFBVigpKi4TNTssLSB2NzhJPxJENEVIPD0xb/xAAaAQACAwEBAAAAAAAAAAAAAAABAgADBAUG/8QAOBEAAgECBAMFBgQGAwEAAAAAAAECAxEEEiExE0FRBSJhcfAygZGhscEkQlLRFBUjM3LhNGLxsv/aAAwDAQACEQMRAD8A9pXeOETUIdFQhMUCEgVCExUIdFAhMVCExQISKBAgahZDXLdIaXKTMSLhqZUHMy4vGlyoOdlWPDkB8qEVoNKWrAXNGHcfmtZMY2oKxqwespAzb+knhkI8yf8AVXPmm69Oa6G6OlKcX1AMCyNHvBiJ7lzfcak5ayS3dv8AZIR26K4ZDLse37oNdGEr1LdDHOKVPQOF09a3XOfa7sdbXQUq2JU1ky+WjcUiKgDoqECWtKDHizVw16sk4GuEh629UtFyZcmkGbBg09hS4elsG5xapYjZnY0A1op3RRUseciumYiQKBCQKhCYoEJqEOigQkCoQmKBC0VLkJC0LkJigE6KhCQKhCYoEJu7p7B6afdSxGe6A3Vkqe8eoB+VZMS/ZT6mzDfnfgDxmICRMCQCDzJIAHZrGvbXHxNR0pQ6Wa951KMeIp9b/wCxPDXyWKKIJDsZj3oI7dI18aGHrZpKPN3bGq07Jy5aD2Csksw4liP5tfQGulSn/VkYasf6cX62NTEYI5e8gfxED761uqYoUtbhDgqnFFdIE+FNOqiK3TaB9AeVNnQMjI6E8qOdAyM42jUzJkysvaYilkrjRdh+zcqiUTRGQZr9JkHzi1zE1YqZW6hT9LpuGDiFXxZoqmB1Be5eJqxRsI53MyK1FJMUCEgUAhbaUjkMkENmhmC4FRZNFzQMjGEwlVuoOqRRsPFHOK6bCLh6VzGVM44c1M5OGVOHNHOheGyvRmmzIXKyMtC4Doo3ISySvmPP8mkvqPyTAYh8vRtwIafKfurLiFe3+SNmGfteR5f2jvvluZj1Q9tE01g3ChWeOton97urhdpxfES5as7WBtlutx3Bkq1xz1VE20PxXHACqo4zp51TgUlLM35D4jVW9WPUbBtTcvH4brr6t+HrXToO9Sb8TBXXcivA27iyVHIlvIR8yPKtVzOkEy1Lgyog2xUzMjgiOgFHOwcNFf0YUc7A6RxwwqZ2TggHwNOqrKpUSEw8VHO5IwsFNilzj5RW5hKtjUKpUzlwVR1ScIrdwVGNUDpChsRVue5XksZgFaiksBUuQsFpbhsFtmlY0WMoaqaLU0MW1FVtliQ2gFVMsSBvaoqQHElbdRsiQVbYpHJjWRc2BQzsmVAzhabiC5EAu4SrI1CuVMVbDGrVURS6bIW0dR2T5f0mg5K6ZIxdmjK2sSq2u24U/iVlpKurXmaKOlzz+3bupR5KtfV1jTKVvPmnmItLp+1XC7Udqi8mdnA+z66AdmlrmMsjWEPSvPurqjSeAPVI8K52Fg3OPmbqslGlI997Lxkdviu3G136x95NdnCrST6tnJxDs0n0Rso0s3ZA8d5+YrSU6WL0QMiagpwNQhM1BrnA1CJlpoDXKEUStk1AkRUBYmKgbHFahLAblgU6kytwPKxXVOaSBQIXFANyRQIEU0rGTDpcqtxLFIZt3qrlEtUwvS0uUOcjpamUmYjpqmQGcOmIpHAZTDJcmkasOmEoDFTbFG7BYA1nWabNdC5bO5g7fswtvsxVvyIb8ajnezGhC10eO2zGd7cgOCl5SdzC8GtFSeYNkxu1PbXK7ScXJJnRwiajcrs/aD3DbsCMt0rccgdZgYgT8MZtK5lFyc1BdTfOKUHN8j3uyGy2x2lj5ua9FhopR+P1OHiJNy+H0HMJiurPxEt57vSKthC6uVzlZ26BxiqbhiZwi36VwGzF+mFLlYcxQ36bIDMSL1TKTMEVqRoZSLzQGONQhRniilcVsr01NlBmLC5QsHMQ12ookcjy8V1LnNJAqAJoELAUCEioEkUA3LhqDQbls9CwcxYPQsHMTNANy6tQIpDCXarcSxSDLepHEfOXF+lyhznG7UyhzmJ7TP8ARMeVyy3m4X7qratp4lkZc/A8V7QYi0zX7lsnPbuDDXE4q1nFPcVu5luk+FcvtRXyteJ08C94vzC7Fytctugyu6shMDKBIXqAbjBbzFc3CVLTVt7m2vF5Gnse8RALOnEADvbd6tXpIO1M4c9agc2IrTF2VjNJa3K5Ka4pIqEuWoBuRFEFzqAbhEuUriDMFW9SZR85bp6GQnEF7t2rIxK5SA56syiZi63aXKMpnNcqKJMxjgVsMxaKgbHRQJYsBUuSxMUAHAVCEgUCFoqBLRQCSKVkLVAkzQIWU0GS5aaFg3JzVLBuY/tMJsXO62f4bqfjVctGXU3dHz/aGGjHY+4TlW9ZMNwzJfNllPaCAT3iuN2reMo25/sdnASWXyNv2Zsi2i3XILQVRARIZiBmNc7COFJynLlsa8S5VLRjzep7dW0tLwEMe5Bp6lfKvSU43hE4E52lJ+4cN2r8pnzlGeikK5FJprAuSGoWJcnPUsTMQWqWJmImjYFzpqWJcmaliXINQBWiQ6oE6oG4hFXiExUIWAoEJigQ6oQmKgCwFAhYLQuSxNAJIFAJIFQBJqBJAoELUCHGoQzduf2Nz7DegD/5KSqrxv01LqLs7dT5hti+5xG07J1tm5YuW1O5WuhWLA8iQsjdXD7UnJVILlq/kdvAxSgpetDd2cuZ7QEQLpRBrJKgLy3CC3gOdcyhQcpa82b6lRQTfge+tiXPJQF8TqfTJXr4q2nQ8pJ3V+ruHimKiahDoqBOioQioQ6iQ6oA6KgTqhDqgCKhDqhDoo3ChECrgEgVCFooEOioAsBQISBQuEsBQITFQh0UCIsBUITFAhxFQiLRrQCWioQgioQR2ooyNO6DPbmRlj+ag9UPDkfH8JtgXXv23H0tj6Jbk6XbVi8TbDj41AIniD2VwO0mnl6q6O7hIuPkz3fsreL3l+sejlmPALCqOzQDyrL2fmniIrki7G2jQl4nr8Kuk8WJbz3ekDwr1CPNzetg4WpcVIv0dDMPkJVKFwqJfJQuNlAstOmVuJSiKdUITUCRUIdRIdQJYsEoXGUSQBQbGUTOrUUk0CA7d8ESD+e2uV/OMP4/D/Z032TiF09e4s14DzA8zFNT7VoTkoq927etRJ9mV4xcnbRX+HuDAV0TnkigQmgQkCoQtQCcKhGWigA4ioFFiKASagDqhDO2kQyvbmCQuvDf/SseIxtOjLJK97XN+GwVWtHPG1r2+h8dwWBbD4+4LgQ3Gy3SbWZ0D3A5hSQDBZTAIri4qfFhnjtdncpU8loT3Pd7Bxis5W0sdJ1rrblS2AWKoN8mfCdOFDAV7VMqW+/gkV42g3TzSe23iz2OFxiuYG+J/OnaK7GFx0a7aStY5GK7PqYdKUuY8i1rbMkUNKKqZekQ6UUwNATTignpkVyKRTFZEVCC+JxIQx4k6QOUkkDgeNYsXjOA1FK7ZuwmD4ycm7JALuOgCANdBIOvrB8CazQ7SnUlGEIa8/A0y7Op04uc56La3r7IcNwV1zlWF7uMUUG0iWE722VHGqpVEh0zLxXtIo41RPExXMa5uCuoUZStzce6gyWMbA2y5jMwgcCR8q832PThUlUzJPbdX6npO2pyhGnldt/saAwEb2Y9hYkeVd1YaindRXwRwePUemZ/Fl8Di8zZTy7N438B+RWDBYypUqzpVbXX/j+xtxuChTpQq09n6QxjruRZ4kx+NXY/FOhRclvsvXkVYHCceqoPbdgDtABQTvOvDdOnLz7DWSv2jOjRhdXnJXt09bGml2bGtVkou0I6XB/rLkRPf+KL5ie6s88fjaUc04aeW3rxLoYHCVJZYS1+vzYP9bGNx1JA1E7hEnLB3nhRl2lWWHjU0u218B49lUniJU29Ek/iFO0o3kTxAMa8dchHmR3UP4/F1I56cO6vXqxWsDhYSyTlq/l80NYbaAKFjpl3+O71rXh+0YzoOrPTLv8Aa3mZcT2bOnXVKGubb14Cx2oOceP3BGjxNZIY7GVu9Thp6+PuNc8DhaLy1Ja+vFE29py6iRB1JBERG705+AqzC4+rUr5Kitvf0wV+zqVPD8SDvtb4hH2qJ6ug8v8AKxPkKrl2jWqzaoRul69xI9m0qUE68tXy9WD4LaQZsraE7j/XT5DhVmG7QnKpwqqsxMT2dGNPi0ndAts4WA7gkRl3Eid2+tGNjB0pSaV7b21KsC5KtCN9L7Hxn2zvsmOLLM9Ha3CTIzwf5hXIoxzUfj9jtYttVtOiPoHsfYCWs+UjMAhZjqYWWPunKCSBEfV7abDKpCLnSjd3t7jPXnCo1GrKyWq8/keg2NcU3TE6LxKmdeEKvrrWjsppymrW2+5V2pBxhBuV739czS2jiSmWNxmT8vqn5VvxVStCK4Suzn4aFKTfEdugoNrnmPM//lXNqYvFwjmlGyN8MLhpyyxk2/XiMYTa0ozvuERume8AfLnWmjipcB1qq05ePplNfCx4yo0nd8xQ7YJ10HZP3ZTHi3lWaGNxc1nhDTy9N+4ung8NTeSctfXj9gmA2mXu5TugnhG8RGmmh5mr8Fjqleq4y0Vn9UJjMBTo0VOLu20vkyt/bAkhdAOMxPo0+VJLtCtUm40I3S5+tCLs6nTgpV3a/L1YthdqgmD57/WB8hwq3DdoSdThVlZ+vSKsR2dGNPi0ndCW08ZbLS0QOJMDzgzx0ApMRjpOtw6Mbtc/2LKGBSo8StKyfL1YTS/b962Q3AwwkE7plZjQ6EDvrPU7SxNPuyik/I0UOz8PW9mV168fuRa2qGXOzZUEyZAGm8ljoAOcGtGJ7ScWoU1dmPDdnqpF1Ju0Vf5CdzFWr6t+j3pcftZlngGBRSAfi1FZJdoV4+2i1dn0KyfBlqvXVnisTjrhJDEggkEciNCKMq8pczkNZW090JM5O81XcB9oNetRGUubj3VGxbGJgbxGgUk8wF3eINeQwWHrVXLhTy2338eh6ztGrTpqHEje/wDo08E7M2oIERBj7gK7uCw9ai5cWea9rb/c4WLrUqqSpwsL3vo7wPCZ/H89tYcZ+HxkK3KWj+j+Vn7joYT8Rg50ecdV9frcLti7mdVH5J/Iodof18TToLbd+vJfMmASoYadf3L15it9ZvBOHVHoDSVVn7Rinyt8lf6ltPudnSa3d/m7GntXCqLRIAkAV1cb/wAefkzlYFfiYeZgH3R9o/Ja85U/4cP8mekpr8ZP/GP1N/CYReiGnCfOvUwtkS8DydS/Eb8WeftucpHPLPk1eSpt/wAPNeMfuewqJPEwb6S+x6HZeFU2pI1Mz516TBWWGhbojzGOu8TO/UxMV1bjx2jzEVxa8msVVa/S/wD5R3MPFSwlJPqv/oc2ddVRJgk75NvTzcGlwmJq0oWhC+u9mV46jCrVvOdrcvSIxbS4dYBBBgMnDkA5JNSpKtWrRm4NWa5PqGjwqVGdPOmnf6eRsbYuTZftiu3jP7E/JnHwT/EQ80fH/aSznxqIQSbgVVjUkyIFcKhGUqenU7WMdqt/A+zYDZq2rCW4ByqMx5tHWPnXoaFJU4KKPP16jqScmYvs2PpG7vvrldlf3Knrmzsdr/2qfrkj0zWgd4rtHCR57a1wPcCWwIGhPbx/P41xMU3isQqEdlv9/ht5s7eFisLQdeW729fMjbShLaIvOT4D+tWdrd2jGMdr/RA7I79eUpb2+rGMAbYtCYkiT410aEVCnGK5JHLxE3KrJvqzBGIyOxHHOo/eNcOEstes10l9Tv1IqWHoJ9Y/QGmPW2TmiYq/s2cadFt82Ye2Z/1kvD9zLxu3BPVJ7hunhV068M2e2q5nLVWWXhp6MX9pMYyG2BxzHyygVzMJNrNLmzs9tPKoQW2v2BezV4tcuT8K/M1MXKUkri9h+3PyX3KbaaMHaXgxSe3Rn+etJS1qtluP7mCjFc2vu/qZ/s6+XEJH1gynuyk/MCrK2sGc7sqTWJXjf6A9umMRd+0D5qCfU1Ka7iKu0oWxU7etEI5qexhsfbSK9XcssUuDQ91RsFjN2RaOacrEQBIBInlpXnuyqsKbnndr2+56DteEpqCj4/Y2JjUhgBqTlb8K7DxdD9SOKsPVb2Etq25AblWftKhxaD6rX9/kauzq3Drq+z09e8WwFvNcHGBP4ffWLsuEqlSVae+3r3WNvaclTpxox8ycUkXp7QfkPu9aXG/0MXGty9J/IODfGwcqK39NfM0Notmtka6jiCBz3mteMxdF0JJSvdaGHBUKqxEW1szAK6DvPyWuNUX4SH+TO/T/AOZP/FHo8L/ZD7I+Veoj7K8jyk/bfmYOAsZgw45VIrz/AGdRVanUg+dvueh7TrOjUpzXK/2H8PjOjUqTHYc0+iMD6VZTp43DrJFXXLb18TLVqYSvLO3Z+vFGfe67SBEz4kTr6VnpUqk684z9pp387G2dSFPDRlHZNfC5o7ItKZDCTvGk/kdtaezcTCEHTm7O5j7ToynNVIapoZxV22rhQogQN2sk+nGtP8desqdNXvu/XQyrBPgupN26FtoMGtsFkmAYAJ58u41ZjKsFSlBvVoXBQlxYT5XPLYTAEY21ea22RbbDpSOpOYZRPA7/AD7K5mDt3F4s6HaF88muiPY3doA6DUncACT6V3JVoQV5Oxw4wlUvlRibMZrbFsjaAg9U9Xjryri9n1Y05zcna/8As7vacZTp01HX0hptrl9FMns8vOt+Lxap03l3exysFQ41Wz2WrM+2t1XJ6K5poOo3mNPzpWPBThRhdvV7mvHynVnaK7q2FMZtAm6lu4rITuDAgyd2/nEUuOqqtT05O5OzZujXtPTMhPH/AKUDltWndfqsolY5MfqkdsUaeNeRLojNi8LVjWaSvd3XvFNvO9i1ZLxmFxM8GR7pZgDx3VipvPUk+t/mdTFzdHDUm/yuPyTJ23st7pS5ZBuAqAQmpjerBeIIPpUoSsnFmftajKq41Yaq1hLEbBa3Ya5dbo3EQhEnXQBjPVY8B2axViq3nlSMX8DKNB1Zu3T16/ZzamAbE2bVy0MzAGVHvEGM0DiQy7u2qqb4cnFnSx6eJoQqw1t9zvZ3Y920Xe6hQMFADaMdSZy7wO+hXknZB7Hpzg5OS3t8gC4U4rBKtvW5baMsgSySMuvEqZFH2Kt3sxqv4nCWjvF/TT6A/Z3YF5LvSXrbW1UNGcZSzERop1gAkk7qavNZbIy9mYeUa2eSsked2nihcvXXX3S5ynmB1QfECauhHLFIxYuoqleU11+mguGpjNY+2/pAr01yXDWrLXAcokbt4qqdaEd2NGnKWxmYrB3LZgsgEadS2dO/LXOjhMLPZfU3SxuIW8gBVjoWSOPUtg+YXSmWBw3T6i/x+I/UPPfBXKY3RXQc4vQwK6B4O6EmTJNU0YU6McsNi2tWnVlmludi7obUGCNxqVVTqxyzV0LTqTpvNF2EWZjoWUdyqJjXWB2bqxrA4Zcvma/5jX01K9LxlZ+ysax9WIG4U7w1BwUOS13EWOrKTlfV6fAcTHgJlnhFaeLFKxkbbdxI4vINSDoBAAEqOBIGveZrBGlTjTlCm7X5m2pi5yqRlU1tqd+v7B94NP2D/luAegrN+Jisqnp5l6rYSTu46+vB/UXG1lZp3KN0wCeG4aAdlWYSMaLcpO7ZTjMZxUoRVooIMUVQsGESFRWVWliMxiRpA5fEKlVUKju1qCni6tNWT0B2cWWuHMwi2JYgAKgG8woiZ05kxUpVKNG+RFVbEVKz7z0F9obcaZtwBoAGRGMcN4OtU1J0qks0lcshiqlKFoOyFMPtS690i46raFoXNLaBic5HVKgE7t01TeEZKUUWvFVKlJqT0ZOK23cn6IBQBpmCuT2tmETVlSpxfaMlHEypNuGgp+usU2mZDOkCzanXlC1Vw6fQu/mVfk/qdbxl2yCttwWMZ5VXAImAMwMnUyRRkoyfeKqOJnQTUGR+vMT8dv8A6Nr/AE0OHT6Fv8zr/q+v7i+MvvcM3SC0fVVVAjdooApklHYz18ROrJOT1QT9e4oLlDoeAZraM/8AERr4zS8Om+RdHtGuo2uZO0toX7iKl1gyqZHVAYmCJZt7HU0yjGOqKq2Mq1YKEnp+w/7LbZNpgt64Vw8E6oXAII905SQN+7TnS1IKey1NWAxcqL/qN5bO2+/q5o+1Fono7nTl7TaopVVAkSCoQAGRxIBoUmtUkP2lTqKMajleLMnBbRvWZ6JgFJkqyqyE88p3HtFWSjGW5hoYupR9hhW9osVmzZ03RHRplHMhY39u+hwqfQv/AJnXve4hg8VdssWtOVJ94QGVvtKwINFxT0ZRSxM6cs0WW2nt7FXVKO6qhEMLaKmYcmIEx2TFBQhF3SL6mPq1FZsxcsU9zLc4TwE91RhPX4z2ldVOQAt27hW6eOdu6GjGOa02U9gvajEsuLztLhemUcIUwwjurl4yTzKSe+526dOKsuR669tO5cwocksR8S6HsDDdVdHE1KfNi4yjHL3UeaubaIMMrKe+tixtR7HFkordWIG1wd7EVP4uo9wdzqW/WK/3jeVD+ImHu9SDtVfic0OPIF4lbe14ZdNMwmTwnWoq0mxcyuCxO0HVmXdBI8jFB1JdQOVmLPjXP1jSOo+oG2OYi6SgMmVgHua2CPkRRuy16xv0EbL9Yd4+dI5Mqjug72yTAEnMVgc50ApLjyTZqgk3LarqtlNP2nPHxaB3KKaL105Fsk8yXRCmPxQjokMqDmuP/e3OLfZEkAd540rlyX/pVJ8kMYXDLkD3dEEGOLQNB2UbdS6yyJsTvYgveutEAWECqNyrmMKP4vWklK7RZe9JsAqloCiSdfAfIdtWJmO10S14ICqGWOjOOXFU7OZ4928pgvbYHGg7daFyPRHW0JMAE91FSAk2xh8Pl1uGP2R7x/Co/Edrmxe/dk6AADcPxPGpcRsCMIbnYN0xPgBxPZTJhjG45hvaq7hV6K2ttkEwrZjlkyczKwBPYBA50cqfM2wxkqcVGy0Eto7buYkhruUATCoCBJ3kkkknvNRQUdinEYudaylsuQtnomUm0hYwoJPZrUCk3sNphkH9pcA/ZTrv/pHnTD5UvaYG89sE5Lc8jcYk+SwPnQsTNFbIWbEsPdCL3InzIqWCqjAYjGXSNbjRyBgeQosZVGFCEqT4CqJTs0kWUoaZ2W/2bW82MvW+DYa+sdy1ZiI5qSOvGd4Jo9b/ALPNqKym10hysohG1Wdx7qzK6k4yNE4KUL2Edu4RrLkgZ7U98dk1FFPY41eLg72ujKhW93TsP3GrItrcyOMZaxKPbI3imumI4tFFNQUKKYg3j9SG5hZ7yoIPj/lNGY89dRWqxWP2nEMp+siegAn1o3Loa3XgJAwe4/KkKdmbQboluXPrMxW1zGkO47gwA7T2UNtTTJZbsadugw9oEfS3oP2bQ3HvOYjuLU9sq8wt5Yx6sU2Tg1AFy7EEF1U+7kUwbrjiJ0VfrHsGojFWuyqEVvIrtHG9IobWJMf17aV6lk3eCYraSbj6hR0Kgk7veXz7qX8yLUv6Ul5FcTe+omi7j8TR8R+7d86saMc3yQOzhWbXcvxNoP6+FRICg2Fe9bU/GRz0XT1PpRGk4p9Q1m7duAlRlUcRCIPGgrsKcnqRb2ezGAyMTwUlj6CmsDhtjdzZtmyJvXMzR/Zrp4HX8KLiluPw4x9pieJ2rm0VAqxETOnLSNOzdQzCOp0MbFYcueqJJ4KPkBToSzYjcw5Q9d1TsnO/8KzHiRT3uHh29p2IXaVsaKpY87mg8EU/MmlsyZoLZfEi9tckatp8IgL/AAjSmygc5MWXa4psrEuEfaQiaKCLNtMUcpCP1gKDiS5pYrEkDID31jirvMzdUdkqaC/7N0KbSL5iQ1q8scBK/wBK0V6q4KVjVhnm06FfYDHFLqlT1piOEGqcWpJpo6tJp3iz320cUOlZGUBWEheB5xVDepgna7i9jxu1cIbRzLqh48uw1fCd0cyvQcHdbCK49uBptClSYwMYCesPEURnZlmafdM9nGpcGToNWrpOVTPXQL+8rkL9w/eNPe4VEzv0k1WV2HrWIM2zzSD3i5HyK0GXQ0aYOGdwBqWbJ+9IGvmDR0ElFtnosOEu3y7ycNh7akn41GoAHxO0n96gks13saLXlflYNgg2OudNd0RCz3I0CoIyovgIHnUjecnJhS4ijLzMX2h20LzkWxltiAOBbKIGnBQNAvAdtJKd3cz1Z5tFsWw1ovaSTCKGLtvjkAOLHgO/gCaBdGF4IfOGMnpR0NsgBCymSoMliBqxOUa7jwgCkl7UbmjLeEr9ULK65iMPZuXmn33WQP8A4lkD94mrsy5GNrXuq4HEKwOa/cXMPqBg7jsheqvdNBvqBR1vJi6YnULZtZmOgkG457lGnpQzdBFb8qNZ9ni2obH3ip3jDoQ148gQOrbHf6U23tfAucEl337hbGe0rgZMOgsW41C6ue13OpocR8hZVLaRVjNFt267nKrbneRm+zvL+ANTUqUJPVj1m0gOVbVy8/7f0VvwRTmb+Id1WdyPj8ixQXJXD3MJdKnpCLaf3dsRPZlXee+TUcm99A5JczHxOBcz0dll/acR/M0AUFUQqhLkjL//AJ+5Ml7S99wOfK3mNWKaYODLwJPs7zuOTytYe8/q4SmU0HhePyZGH9nVHv2cc/2bS2x5tmp1VQeHHo2X/UsbsNcA/wB7ibYPoq1MwOH/ANfmUbZI42LQ/wCctj5uamcOT/r8yqbFt8Qo7sXa/wBJoOfig8OPpkhN54mssug0Xa8mbHsgmXE2z8WYeamqq77pqwukl4nnvZhst1iRqDp51fjH3FY6sUsx9M2jh1vW0urKvAO+Vns5Vle2Yor0u9YyLlxoYx2OvCjEySbsYl/BKTK6Hlw/pVqZilBX0ArYhtRxoplXMi1ZknuPyNRNgTG7IPRkyZU+jDQ+BX+ajmdh4y0bK4q3Jn4ut4n3h5g0GxZMvatzbPNWP8wB/wDr9aF9BovQ1cNYKrcvR71vLb/4roQSO1VDnvK0ydk38Cx/q6jW0bZS3h8PbBJzA3gN7XmVYSP2VfLHMmpLZQXphbsooZ2zGGs28JbYE5lbEleLnUJPIfhzNGTyrIveGXcgkupi7L2IbpJPVtqYZzz4IvNjy1+41qLZRCm5PwPS3bQsqoGVCA2SRLrz6JD9bmzekxRlobrJJGY1zoyzFdTLk3IuEk6LmDCO4cKpl/cQb5aUpeIplxeJGrObe6SclruVRCk9igmrLSZhXEmO2NiYays4q6Z+BB1j2Bfe88tHKluyzhwgu8wd/wBoco6PB2lw6HQuIN5h+1c4dw86LnbSOn1F4vKCsZeH2e115c5AzABnDEsTuCDe504UhKdCdaTPQ4b9X2JZmW7cG5WIygj4xOUxE5TG7cTTKSitFqdOngVmNK97U4dlDPZa7chR1RlJ4AAA6jXcaRYucpWaNlTAW1NfZ1pLtsm1Z6AHeVto7T26RNWQbnolb5mSdBQ5q5j7UwN622VGxZ4yLllf5UuCPKjOg1o/XzMzi+V/Mwrp1h8Q6n9u84/wM1KqK5u3uKZO27+YtdTlilbuxV4f47QFTh/9kI5Lr8xRsIzGAc//ADlr5HWiqc3tZi68vqVubBu7zhbh7c+Yeaijwqi3RMsv0/MVbAEf+n885Po1DUVwl+kFctZd9gDvF4fN6FwPT8oA3l/u7f8AP970cwM3gDZNYpr6XLMutjT2Ef8Axdr7Uehqmr7Bqoa1bnmruHcX2ZQd53dhrVni6aizfTqKa03Pe4PFg4YASLkgxwZePjWOKWqJialy9tho0ghhHeORpdUU3TVxDG4eG3acPzzq2LMdaGVih3w2onQ8qdGbnZgjaiTvHOoJlsHwAnMp+v1fHUrPZmy00ddAwV00DQypHFZYd25h6A+Bpdwb+4thW94c1Pp/TNQQYa3R6DCZYtqZjDjM3EF7oDt3ZYA71A41Z9i+NrLwH9mObFq5i7oz3XYmwp1ys4jpD5iOwDmKdd1Znu9gx7sXJ+4SwOyAxa5iWypmBYSQxeJyEwTmJPugFuwaTXCnzkFQvdy8GOYu+wYphbTM4zDPELYBO62Jy22PFiS2up4At62gtfoCTd7RRoYHYmVA2IYC4oJkkMBnGrMSesdO3fUVJ6ts0wjaMc2+piY/F27TlwP0hTEdLoC28NA3gcqztpVOotWSjRT31AfrHGYo5bSsAdIsqQI5G5vA7JirLzlovkZOJUnojST2JcDPiHVEA4MNAN5e4dF8A1PwmleWhZ/DuT1A2bdvX9GCqBp07KW15oW6znuCCqXdvu7dTTGjTpq8t+gHbOEt3GW7dPSOoAz3XFsSOIt2wD6+tXOVk7c+pOO4+zZHk9qbJXKcl8EzmKgPDHnmI39/M1I1Mu41HHJPvv4DPs1tW7hiY1nRgwBVhxXtWqqt1JSh68zpxxVCpC02bWB2rZzl8v0ZOtjMwNs8QIIJXiDqOBGmqTk4yUor3DRUaitfXqa1n2rFi4bKqHRgGTXLKMOqytpl3kHXQg8qsjVqQebk+oHh4TjfZmvZv2sQclzOrjVVvhL4g7spbNmU8wwrVxozeWT+JhqYV5cwhj9igkhcOqsOVpMjdolWj7JbxFGVKKfs/AySoprSx5vGbKuLvyJ/xMOq+TKrqfOqHTT2fxM0qcl/4KKl5dbbFo42Ah/wbqKhNLT5CtyXMXubbxIMG9d04OxPmGocWot38ROJNcy1n2kxC7mT/pWh6hQaPFfO3wGVaZLbdzGbliw/M5SGPjJHpQzpvVB43VITa1Ek8TpSbJIuUeYfYpjE2ftiq63sstw+k7FcMB0rA/GR6mjK7gLRllq+828Rg1tRr2g9h4VlhLvWN9eNlmAWFQMUnQ6lTwJ3FTWvdXRhi0pZWSzkHo33j3W5igl0GcvyS3E8Zbyk8pNWIzTjaQo13ICd66eI7+FFISlC8lHqNXVUO6iYDXFB49Tce+hB3VxmkpNeZTEtDLdX6/W7Mw0dT3nWOTii9NSp6d5DGy8MGxFoa5GYNxJyDVxHEgBh/wB6MF3kGEe+rHsNl4AX+lyLKC6BcX6zkkuSCNyl+j7lQds3pKWxrjDfoeltbLQKj3DJGhIMAsxGYr8I3ARqAoiONl4pZm7lyptuxz7IRbqPoxEAEr1EBkKlm0NF7Tqe2g4xzJ7+uSIoK1xq5hTllQmYnTpDoo4lV1URyAPfTpPwv4/sSxm3tmBn+kuXHgg6KkMW06xC6AQeW+s04rM7tse2iMY2Lhv3Vw1qySqoALi51TScyiD1qzwlLivKlt5kqxtBJB8Qceltrl6+LdtRLEKiADs0J8BV96tunyKYwm3uY+CwrX1F/EMGU62rNzEDdwe9LSZ3hREUlr6y195Y3kVo7jWK2W90SbtpFH1UVnHgqKF86lm+diidOT5ma/s6ZOZncHWZtW/RnOlLkvuVuhpqTb9n01JGQDiSjT3EkrTKKAqKFL+zbO5roRR2hyZ49VY9aXKhXBLnYVGFwYMZrl3llSGHODP3ULR6j06qp+y2Et4BSCuS4FEm2122xa3zAZILKd+UR47itnyR0KOLT0egDB3OjP0iG5ZzdW4hN20CfeUMuVknXqtrxgHeZLRWRthJ/le57nYuNVVHR4iLZjJcLG5bH+7uK5gHf7uU6TVtPEyTs3b1zKalNPW2vT7oLjMS4UvfsDKTLPa64H7Vy2CGGn1gT31bOcZboyNuG+xiYvYyXJa24yxKkqMRbPc5AuIO0zVeWPK68tf9lbp5tU/iZF/DXVOV+sOGS4HB+zavzm/dp0qnJ39eJRODjpJeveZ1/CoTH0Wb4XBwt31+jqt6vVfYqcV60E8RgQvvB7fLOuZPC4u/wFLZCuCJVZ1Zo5VGrs1rSN2Rggov2iGk9IvzFJWXcYKH9xF8YUW9ciZFxv8AEaaCvBFcmlUbNW/iQ4UNuI31klG2q5HUzqUUnzMvGg6Ee8pjwrRTObXVteaH1cXrX7aedS2VjpqrC/NAb2s5t+49o5im5i+1uZeMtEW7g39Ux5GKeL1RVS7s15mhj1i7mG5mz+DmflVdP2UNXjlqPzKYW3Ia0d5Mp9tZGX94ad+WrFqrGdL8pv8AsPhmk3soYWnUAHTW4GDa8sqgeIpoJ2zI1YOKbeY9rhcXawfSKEFuykkseLGOqh3twUcoFHi5JabI3woKUUo7mbiNrOevaD3LZ+vut25kQUAnskn51nzO2aKua1SSeWVk/qC1YsRee4j5A2vWQzqCOCiZEQPvVuTd76fQZZUkstn9QuEsvIGQTb06QswtsoG5oO6eR09KEKU5O1tufIk6kEr335GjhkAzFWkKFIAJOXXcpkA7jqZ31bGKjz+BnlK/IzLdq897EGwQr/RyWUOfrjeSI3VXTbc5NFVeMrJIzlweLx1xrdy6rJYcZjlQKbg+pH1o4zyqxZpy1EUZQhq9WaNzZWJU/wBvaUceoi+WVRTNNbP6FCpzb1YqNj32ki4tw8tRA56A6UtpE4cupVtj4oQVayg59YnxkUVGQJRqcrHXNnXRGcNe7JVF+802UVwlzFcZgLv/ALe0g7SXPmTQfkI6UnyM9hdXfeCcggA+QoZmuYFSmKXjPvXLlw9pMUHLxHVBgOjdZawxttxjc32gdD40LrmaaalHQphPaF7TNmVUzKzOQp6NiurZkBzg6zILCJ6laUozRrim7Hudk7Wt3rQyBRoRmVvdO/3kA38oB5gUmi7rXvBKDuwt3Z7KuhViTIZQpLA/FljNykZTB81lG2pSo8hC4T1gVlD7yEZ7firAsPCI4qBrU4j5i5DKx2HtERbdrR3i1eAu2GHO03Wjwnwo57rR+56lE6PQSfZbouboyqn61i6Ch/dYnykUVG+tvgI6TR50iRQ5iO7iXwaEOh5Op/mFJW9hhw8XxEN7RsfTXv8AiN/ioU33ELUi80h9LM2geI+6qpe1Y3Ru6SfQrew+sjcw1ow00K6sLu/UUwqlLnnPbpVu5kjGUJDOMXVXXdAkdtAucHmzI7EYPMpI4x8jNBSBKi90ARSy2zzt2/5VC/5aCdrrxZbiKTlO6D/opMN+ZGn4Hxps5U8O27mjhNoXLYvlT1ivSMBAUsXAXTnImOM07bauuZuw9NRWvUJexN/E2wl49VgSJOq3BB8vuNUt9TUmoO8RnZGzRatTev3UZVZ/oyFYBo0IMyDoYkUikk3bQjrSqckTh9sIhGZVOb3HjLcgwdOBGo0/ClcpLkWZLrcPifapkJtrcGWWkkQ4AYg8xSZ6r0bdgOlB621NLZ+11ZZzf2gEazOUkmPOnz201K3T5sSuYvo1xd4O6smRUy5YZ3LATIOkkbu2pSa7zKpRvJIvsvCmxaVXN62/vkiQC7e8eIPKYp1dbtoElmehrtjL5A6JQ4Gsu8se2NB6VYpPkriuNgbYvElf7Nhw6pUg8xUzSFaFf069J0KndwjyijnYFFnXL10jrFwOxdPuoOTLFAXbEXI1uEd6f96XPLqPwxHEEtvNs/ux91K5tjKigS4OeC+cUNRsiRVsKBw8iDUDlQhtHZauDoZ4GND2GPz8qaMnEKj0PF3LN3CXla272zJmCdQN3Y2/cZ8a3xmqkGrFis33j6XsDb9m7ZD3RlcNkLoYh4zB43KTB7DrNZE8mkloV1KTzd1m5iC4AyOCp1DQGQjfFxd6GdxHqaZtxMySZnX3tt1LtsITvK9ZGPxZd5PaGB76XNB7qxMjYlcwmQxZuzP/AJbaN+7Ojjun76bLbWLBbSzR51NnEDdSORXDD6WJu4bKJ5R8xVc5XRdGjldzTxuDBuOebTS05d1EeHTdwmGsQCKknqWQpWVgq4fSiR09Ba7hBIPbRUhHRRboNE8PmaN9RlSVgnQxoOOtJcZU0Z2ykHQoeQPoTRl7TGUE0aFu2AvhPlvob6BUECwNgFUZgpYwSygT7xI6xE7jTSk9uRFE2dn2QGYvBRYPYx+p5/KaUWfRbi+JcliTrmkGfl8qA6iktCn6vVrY0nL5jrE6eZqcgt6iGO2QlwhiCDEmOIMifAifGhmaWgUM4fAEJZAM9GbizzzKQD8qDldATZm27r9LbQ6gXEuMDuYpuzDjHW86WLsrgyZpNnub21nIysVMboGZT51dKcnuytU0nogaKj/Vg/sk+YBpc3UbKBxGHK6oxjfxHkd1OLYD03xme9Q3qDNG/UOUHib9ttzKvMAsoPgajaYUmiyyRC3GPZmBHlUafUIvcZhvIP2k++l1QbogRE5FPc0elS3gG4tdy8mFLoHUWgTox8RRCD2hsy3fQq5E/VaNQe3mN3lTwm4u6FZ5bA7SuYLEEuFzCAzDTNBAGYcSJ0bisgzOm5tVIKwtr6H0zY+2VuLmZMiwIuKIQZtwfLuHJ+0TxrLHmmVzh0C4lVMhxJ7I60fFpBI+IQecChmWzAovdGY+GmVH0i78rdW6naOB7wTu1oZP0u49+otbOlJcssI7SjI3dQewbD+I94+B9BVdP2UFbA0emDYt08GpcFjjc3d4qLcjQO9cEL3n0ZhVnP3CIv0wnwPpS8gtGZss/wDh07j6sfxqS9pkj7I/h36wncJY9y/iSo8aSQz6DU7o4/Pl+edR6ait2QxdujIEB9zX7R+t5cPGpHVXEitcz5lLwzBo3gA/18vkOdO9UMtNAuBxAABIlTow7wQ0doKg0E7PUjV0DuiGWDpBAPDf/SlaGQfCyJHJwfQUGtAXMzAW5L3CIYnTs46fxGl30Ind2NcYuR1wG4HQT3yKOqCM/q6RmtPpyJp7X2Fv1AvibighgY3SNRpQ1QbJlAilZ0PjqKaOgGAfDtBgo4+FwCfA7xToBlXLWXRkZDwI1HkdaSyHuHspejq5iN+4/I0e9yBeJDYs7iBPaNaDkRRDgx7ylfP5GjcAO6in/t+FTQmoFrPIjzo2GuIbZ2X06yR1hpIiakZuDJZML7Om5Yi3HUywymcjjg0nVTuB3jz1Z1E35iyV99z02HcHMu4H3TM5D8LT9WRvO7TlSvqhRJrgLFW6l1TodYJ5TvU0ExuXVFrV9WEFF791WJp8iWFdp4JTZuESIQnnuFSUVa5MzJu29AZ3qp/lFZ4eyMmAimGFro3d9AZHXmjzFFEJxW9e/wDzH8asb1K0Vu+632WpUEFhf7C39kfeaXm/MC2LW7nv/aVPALn+bDyFB7oK1kM2L518PMyJ+fnSS1eUWWrSJS6QQRvGtWLQdobfq3BEwdI/ZYDSewEeVNsxN4lsL7txeUEeLKD86Vol9S2bqjsB+Z/GgglUc699s98OPwoPYDK4TUXOEXDHkKWIsN2EApmWA/0lrZ6pqEGbeLJQuNI3iZB/CigWOIkZx1T2ffR2Aa2DwVsWBiHXOTpkBKp3nj8q0whHJnevgZ5Tk5ZVoZGN9p7yr9HktqNyooHqdaV1pctPIdUY89S1jat66ubpbqHsckeRo3b1uyZIrkhXFbexFpSxdboGuW4isDHbvqvNIbhxZuez3tAMcIu2E0U6yTu5aaVdmUvaRTKnk1ixvEeztkglc68YBkeoocGLIqsr2Z5/bOyxaghpns/rVc4ZTRCVxHD6eOhqpjhVPVbnb6ynjv3fndSsjVw7rKFhIYAmQddOB86eJWt7BXQXFJYaqMwP1oEjLPLSeyhmuiS7r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http://imaculadarecreio.org.br/wp-content/uploads/2013/12/Mt-131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635896" cy="27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cadaalianca.com.br/blog/wp-content/uploads/2011/11/felicidade_tri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203848" cy="27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1.gstatic.com/images?q=tbn:ANd9GcSOAdQSO_seo4DD1kVJdGBuMWC4Y17NZqty-vpp5w-oX4Nhmf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74" y="1844824"/>
            <a:ext cx="3043269" cy="27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Perfil do evangelizador hoje: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Somos chamados a sermos agentes pastorais com profunda vida de oração.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Termos uma relação de máxima familiaridade com Deus Pai, Filho e Espírito Santo.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Sermos amigos de Deus, falarmos com Deus face a face. 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2313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Perfil do evangelizador hoje: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É preciso que o agente pastoral saiba harmonizar em sua vida a oração e a ação.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Somos chamados a ser sinal e instrumento de comunhão. A viver e impulsionar a comunhão das pessoas com Deus e das pessoas entre si. </a:t>
            </a:r>
            <a:endParaRPr lang="pt-BR" sz="2800" dirty="0"/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3025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88"/>
            <a:ext cx="750280" cy="1072327"/>
          </a:xfrm>
          <a:prstGeom prst="rect">
            <a:avLst/>
          </a:prstGeom>
        </p:spPr>
      </p:pic>
      <p:pic>
        <p:nvPicPr>
          <p:cNvPr id="5" name="Picture 2" descr="C:\Documents and Settings\rodrigo\Meus documentos\Rodrigo_Catequese\Slides\Slide Nome Catequ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5" y="133551"/>
            <a:ext cx="741949" cy="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37212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Perfil do evangelizador hoje: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79" y="2204864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Em uma sociedade dividida e fragmentada pelo individualismo, pela competitividade, pela falta de solidariedade e de misericórdia, é urgente promover a comunhão, com clara consciência de nossa fraternidade universal em Jesus Cristo.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sz="2800" dirty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3600" b="1" dirty="0" smtClean="0"/>
              <a:t>Confiança, alegria e entusiasmo. </a:t>
            </a:r>
          </a:p>
        </p:txBody>
      </p:sp>
    </p:spTree>
    <p:extLst>
      <p:ext uri="{BB962C8B-B14F-4D97-AF65-F5344CB8AC3E}">
        <p14:creationId xmlns:p14="http://schemas.microsoft.com/office/powerpoint/2010/main" val="10702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bonianos.pt/imgs/bo/catdin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" y="-26348"/>
            <a:ext cx="9150752" cy="69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7504" y="116632"/>
            <a:ext cx="84256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“O </a:t>
            </a:r>
            <a:r>
              <a:rPr lang="pt-BR" sz="3200" b="1" dirty="0"/>
              <a:t>método da Leitura </a:t>
            </a:r>
            <a:r>
              <a:rPr lang="pt-BR" sz="3200" b="1" dirty="0" err="1"/>
              <a:t>Orante</a:t>
            </a:r>
            <a:r>
              <a:rPr lang="pt-BR" sz="3200" b="1" dirty="0"/>
              <a:t> da Bíblia, leva a </a:t>
            </a:r>
            <a:r>
              <a:rPr lang="pt-BR" sz="3200" b="1" dirty="0" smtClean="0"/>
              <a:t> conhecer </a:t>
            </a:r>
            <a:r>
              <a:rPr lang="pt-BR" sz="3200" b="1" dirty="0"/>
              <a:t>e a experimentar o Mistério de </a:t>
            </a:r>
            <a:r>
              <a:rPr lang="pt-BR" sz="3200" b="1" dirty="0" smtClean="0"/>
              <a:t>Jesus”.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4076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764704"/>
            <a:ext cx="3563937" cy="417574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leitura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da Bíblia nos ajuda a interpretar a vida à luz da Palavra de Deus e se torna assim um serviço à vida e serviço à humanidade</a:t>
            </a:r>
            <a:r>
              <a:rPr lang="pt-BR" dirty="0" smtClean="0"/>
              <a:t>. </a:t>
            </a:r>
          </a:p>
        </p:txBody>
      </p:sp>
      <p:pic>
        <p:nvPicPr>
          <p:cNvPr id="8194" name="Picture 2" descr="http://rcccaratinga.com.br/site/wp-content/uploads/2013/12/lectio-div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35581"/>
            <a:ext cx="8965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cs typeface="Times New Roman" pitchFamily="18" charset="0"/>
              </a:rPr>
              <a:t>“A Leitura </a:t>
            </a:r>
            <a:r>
              <a:rPr lang="pt-BR" sz="2800" dirty="0" err="1" smtClean="0">
                <a:cs typeface="Times New Roman" pitchFamily="18" charset="0"/>
              </a:rPr>
              <a:t>Orante</a:t>
            </a:r>
            <a:r>
              <a:rPr lang="pt-BR" sz="2800" dirty="0" smtClean="0">
                <a:cs typeface="Times New Roman" pitchFamily="18" charset="0"/>
              </a:rPr>
              <a:t> move o coração e faz abrir os olhos para as necessidades dos outros, da comunidade</a:t>
            </a:r>
            <a:r>
              <a:rPr lang="pt-BR" sz="2800" dirty="0">
                <a:cs typeface="Times New Roman" pitchFamily="18" charset="0"/>
              </a:rPr>
              <a:t> </a:t>
            </a:r>
            <a:r>
              <a:rPr lang="pt-BR" sz="2800" dirty="0" smtClean="0">
                <a:cs typeface="Times New Roman" pitchFamily="18" charset="0"/>
              </a:rPr>
              <a:t>e da sociedade”.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3" name="Picture 2" descr="http://www.verbodivino.pt/index_ficheiros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2352</Words>
  <Application>Microsoft Office PowerPoint</Application>
  <PresentationFormat>Apresentação na tela (4:3)</PresentationFormat>
  <Paragraphs>281</Paragraphs>
  <Slides>65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Degraus-passos ...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Secretaria Catequese</cp:lastModifiedBy>
  <cp:revision>59</cp:revision>
  <dcterms:created xsi:type="dcterms:W3CDTF">2014-06-06T20:30:37Z</dcterms:created>
  <dcterms:modified xsi:type="dcterms:W3CDTF">2017-02-02T17:09:20Z</dcterms:modified>
</cp:coreProperties>
</file>